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525" r:id="rId1"/>
  </p:sldMasterIdLst>
  <p:notesMasterIdLst>
    <p:notesMasterId r:id="rId150"/>
  </p:notesMasterIdLst>
  <p:handoutMasterIdLst>
    <p:handoutMasterId r:id="rId151"/>
  </p:handoutMasterIdLst>
  <p:sldIdLst>
    <p:sldId id="257" r:id="rId2"/>
    <p:sldId id="753" r:id="rId3"/>
    <p:sldId id="764" r:id="rId4"/>
    <p:sldId id="586" r:id="rId5"/>
    <p:sldId id="587" r:id="rId6"/>
    <p:sldId id="668" r:id="rId7"/>
    <p:sldId id="684" r:id="rId8"/>
    <p:sldId id="616" r:id="rId9"/>
    <p:sldId id="617" r:id="rId10"/>
    <p:sldId id="618" r:id="rId11"/>
    <p:sldId id="695" r:id="rId12"/>
    <p:sldId id="449" r:id="rId13"/>
    <p:sldId id="499" r:id="rId14"/>
    <p:sldId id="696" r:id="rId15"/>
    <p:sldId id="620" r:id="rId16"/>
    <p:sldId id="395" r:id="rId17"/>
    <p:sldId id="591" r:id="rId18"/>
    <p:sldId id="592" r:id="rId19"/>
    <p:sldId id="759" r:id="rId20"/>
    <p:sldId id="404" r:id="rId21"/>
    <p:sldId id="697" r:id="rId22"/>
    <p:sldId id="501" r:id="rId23"/>
    <p:sldId id="593" r:id="rId24"/>
    <p:sldId id="674" r:id="rId25"/>
    <p:sldId id="408" r:id="rId26"/>
    <p:sldId id="675" r:id="rId27"/>
    <p:sldId id="720" r:id="rId28"/>
    <p:sldId id="599" r:id="rId29"/>
    <p:sldId id="600" r:id="rId30"/>
    <p:sldId id="676" r:id="rId31"/>
    <p:sldId id="677" r:id="rId32"/>
    <p:sldId id="678" r:id="rId33"/>
    <p:sldId id="595" r:id="rId34"/>
    <p:sldId id="596" r:id="rId35"/>
    <p:sldId id="598" r:id="rId36"/>
    <p:sldId id="428" r:id="rId37"/>
    <p:sldId id="503" r:id="rId38"/>
    <p:sldId id="429" r:id="rId39"/>
    <p:sldId id="515" r:id="rId40"/>
    <p:sldId id="679" r:id="rId41"/>
    <p:sldId id="681" r:id="rId42"/>
    <p:sldId id="505" r:id="rId43"/>
    <p:sldId id="425" r:id="rId44"/>
    <p:sldId id="466" r:id="rId45"/>
    <p:sldId id="756" r:id="rId46"/>
    <p:sldId id="757" r:id="rId47"/>
    <p:sldId id="758" r:id="rId48"/>
    <p:sldId id="765" r:id="rId49"/>
    <p:sldId id="766" r:id="rId50"/>
    <p:sldId id="722" r:id="rId51"/>
    <p:sldId id="698" r:id="rId52"/>
    <p:sldId id="640" r:id="rId53"/>
    <p:sldId id="434" r:id="rId54"/>
    <p:sldId id="448" r:id="rId55"/>
    <p:sldId id="729" r:id="rId56"/>
    <p:sldId id="605" r:id="rId57"/>
    <p:sldId id="439" r:id="rId58"/>
    <p:sldId id="440" r:id="rId59"/>
    <p:sldId id="548" r:id="rId60"/>
    <p:sldId id="441" r:id="rId61"/>
    <p:sldId id="538" r:id="rId62"/>
    <p:sldId id="525" r:id="rId63"/>
    <p:sldId id="664" r:id="rId64"/>
    <p:sldId id="467" r:id="rId65"/>
    <p:sldId id="438" r:id="rId66"/>
    <p:sldId id="447" r:id="rId67"/>
    <p:sldId id="531" r:id="rId68"/>
    <p:sldId id="436" r:id="rId69"/>
    <p:sldId id="533" r:id="rId70"/>
    <p:sldId id="534" r:id="rId71"/>
    <p:sldId id="535" r:id="rId72"/>
    <p:sldId id="536" r:id="rId73"/>
    <p:sldId id="747" r:id="rId74"/>
    <p:sldId id="748" r:id="rId75"/>
    <p:sldId id="516" r:id="rId76"/>
    <p:sldId id="517" r:id="rId77"/>
    <p:sldId id="518" r:id="rId78"/>
    <p:sldId id="519" r:id="rId79"/>
    <p:sldId id="520" r:id="rId80"/>
    <p:sldId id="546" r:id="rId81"/>
    <p:sldId id="523" r:id="rId82"/>
    <p:sldId id="699" r:id="rId83"/>
    <p:sldId id="701" r:id="rId84"/>
    <p:sldId id="504" r:id="rId85"/>
    <p:sldId id="682" r:id="rId86"/>
    <p:sldId id="702" r:id="rId87"/>
    <p:sldId id="642" r:id="rId88"/>
    <p:sldId id="643" r:id="rId89"/>
    <p:sldId id="459" r:id="rId90"/>
    <p:sldId id="732" r:id="rId91"/>
    <p:sldId id="704" r:id="rId92"/>
    <p:sldId id="267" r:id="rId93"/>
    <p:sldId id="686" r:id="rId94"/>
    <p:sldId id="667" r:id="rId95"/>
    <p:sldId id="527" r:id="rId96"/>
    <p:sldId id="731" r:id="rId97"/>
    <p:sldId id="508" r:id="rId98"/>
    <p:sldId id="705" r:id="rId99"/>
    <p:sldId id="510" r:id="rId100"/>
    <p:sldId id="512" r:id="rId101"/>
    <p:sldId id="474" r:id="rId102"/>
    <p:sldId id="509" r:id="rId103"/>
    <p:sldId id="767" r:id="rId104"/>
    <p:sldId id="315" r:id="rId105"/>
    <p:sldId id="526" r:id="rId106"/>
    <p:sldId id="316" r:id="rId107"/>
    <p:sldId id="454" r:id="rId108"/>
    <p:sldId id="491" r:id="rId109"/>
    <p:sldId id="572" r:id="rId110"/>
    <p:sldId id="578" r:id="rId111"/>
    <p:sldId id="580" r:id="rId112"/>
    <p:sldId id="579" r:id="rId113"/>
    <p:sldId id="475" r:id="rId114"/>
    <p:sldId id="490" r:id="rId115"/>
    <p:sldId id="492" r:id="rId116"/>
    <p:sldId id="476" r:id="rId117"/>
    <p:sldId id="482" r:id="rId118"/>
    <p:sldId id="479" r:id="rId119"/>
    <p:sldId id="486" r:id="rId120"/>
    <p:sldId id="487" r:id="rId121"/>
    <p:sldId id="456" r:id="rId122"/>
    <p:sldId id="457" r:id="rId123"/>
    <p:sldId id="739" r:id="rId124"/>
    <p:sldId id="480" r:id="rId125"/>
    <p:sldId id="741" r:id="rId126"/>
    <p:sldId id="483" r:id="rId127"/>
    <p:sldId id="481" r:id="rId128"/>
    <p:sldId id="472" r:id="rId129"/>
    <p:sldId id="573" r:id="rId130"/>
    <p:sldId id="324" r:id="rId131"/>
    <p:sldId id="760" r:id="rId132"/>
    <p:sldId id="327" r:id="rId133"/>
    <p:sldId id="328" r:id="rId134"/>
    <p:sldId id="329" r:id="rId135"/>
    <p:sldId id="330" r:id="rId136"/>
    <p:sldId id="331" r:id="rId137"/>
    <p:sldId id="332" r:id="rId138"/>
    <p:sldId id="333" r:id="rId139"/>
    <p:sldId id="763" r:id="rId140"/>
    <p:sldId id="470" r:id="rId141"/>
    <p:sldId id="471" r:id="rId142"/>
    <p:sldId id="473" r:id="rId143"/>
    <p:sldId id="687" r:id="rId144"/>
    <p:sldId id="688" r:id="rId145"/>
    <p:sldId id="690" r:id="rId146"/>
    <p:sldId id="691" r:id="rId147"/>
    <p:sldId id="689" r:id="rId148"/>
    <p:sldId id="762" r:id="rId1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4646"/>
    <a:srgbClr val="0000FF"/>
    <a:srgbClr val="67202F"/>
    <a:srgbClr val="FFFF99"/>
    <a:srgbClr val="3333FF"/>
    <a:srgbClr val="C68D8C"/>
    <a:srgbClr val="A5FDBC"/>
    <a:srgbClr val="CDFDE7"/>
    <a:srgbClr val="A5CAB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4" autoAdjust="0"/>
    <p:restoredTop sz="80348" autoAdjust="0"/>
  </p:normalViewPr>
  <p:slideViewPr>
    <p:cSldViewPr>
      <p:cViewPr varScale="1">
        <p:scale>
          <a:sx n="79" d="100"/>
          <a:sy n="79" d="100"/>
        </p:scale>
        <p:origin x="174" y="90"/>
      </p:cViewPr>
      <p:guideLst>
        <p:guide orient="horz" pos="2160"/>
        <p:guide pos="3840"/>
      </p:guideLst>
    </p:cSldViewPr>
  </p:slideViewPr>
  <p:outlineViewPr>
    <p:cViewPr>
      <p:scale>
        <a:sx n="33" d="100"/>
        <a:sy n="33" d="100"/>
      </p:scale>
      <p:origin x="0" y="30294"/>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80" d="100"/>
          <a:sy n="80" d="100"/>
        </p:scale>
        <p:origin x="256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072" cy="464013"/>
          </a:xfrm>
          <a:prstGeom prst="rect">
            <a:avLst/>
          </a:prstGeom>
        </p:spPr>
        <p:txBody>
          <a:bodyPr vert="horz" wrap="square" lIns="93167" tIns="46583" rIns="93167" bIns="46583"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sz="quarter" idx="1"/>
          </p:nvPr>
        </p:nvSpPr>
        <p:spPr>
          <a:xfrm>
            <a:off x="3971169" y="1"/>
            <a:ext cx="3038072" cy="464013"/>
          </a:xfrm>
          <a:prstGeom prst="rect">
            <a:avLst/>
          </a:prstGeom>
        </p:spPr>
        <p:txBody>
          <a:bodyPr vert="horz" wrap="square" lIns="93167" tIns="46583" rIns="93167" bIns="46583" numCol="1" anchor="t" anchorCtr="0" compatLnSpc="1">
            <a:prstTxWarp prst="textNoShape">
              <a:avLst/>
            </a:prstTxWarp>
          </a:bodyPr>
          <a:lstStyle>
            <a:lvl1pPr algn="r" eaLnBrk="1" hangingPunct="1">
              <a:defRPr sz="1200"/>
            </a:lvl1pPr>
          </a:lstStyle>
          <a:p>
            <a:pPr>
              <a:defRPr/>
            </a:pPr>
            <a:fld id="{408131D6-F93E-425E-B6F3-E3F515408784}" type="datetimeFigureOut">
              <a:rPr lang="en-US" altLang="en-US"/>
              <a:pPr>
                <a:defRPr/>
              </a:pPr>
              <a:t>12/27/2018</a:t>
            </a:fld>
            <a:endParaRPr lang="en-US" altLang="en-US" dirty="0"/>
          </a:p>
        </p:txBody>
      </p:sp>
      <p:sp>
        <p:nvSpPr>
          <p:cNvPr id="4" name="Footer Placeholder 3"/>
          <p:cNvSpPr>
            <a:spLocks noGrp="1"/>
          </p:cNvSpPr>
          <p:nvPr>
            <p:ph type="ftr" sz="quarter" idx="2"/>
          </p:nvPr>
        </p:nvSpPr>
        <p:spPr>
          <a:xfrm>
            <a:off x="0" y="8830371"/>
            <a:ext cx="3038072" cy="464013"/>
          </a:xfrm>
          <a:prstGeom prst="rect">
            <a:avLst/>
          </a:prstGeom>
        </p:spPr>
        <p:txBody>
          <a:bodyPr vert="horz" wrap="square" lIns="93167" tIns="46583" rIns="93167" bIns="46583" numCol="1" anchor="b" anchorCtr="0" compatLnSpc="1">
            <a:prstTxWarp prst="textNoShape">
              <a:avLst/>
            </a:prstTxWarp>
          </a:bodyPr>
          <a:lstStyle>
            <a:lvl1pPr eaLnBrk="1" hangingPunct="1">
              <a:defRPr sz="1200"/>
            </a:lvl1pPr>
          </a:lstStyle>
          <a:p>
            <a:pPr>
              <a:defRPr/>
            </a:pPr>
            <a:endParaRPr lang="en-US" altLang="en-US" dirty="0"/>
          </a:p>
        </p:txBody>
      </p:sp>
      <p:sp>
        <p:nvSpPr>
          <p:cNvPr id="5" name="Slide Number Placeholder 4"/>
          <p:cNvSpPr>
            <a:spLocks noGrp="1"/>
          </p:cNvSpPr>
          <p:nvPr>
            <p:ph type="sldNum" sz="quarter" idx="3"/>
          </p:nvPr>
        </p:nvSpPr>
        <p:spPr>
          <a:xfrm>
            <a:off x="3971169" y="8830371"/>
            <a:ext cx="3038072" cy="464013"/>
          </a:xfrm>
          <a:prstGeom prst="rect">
            <a:avLst/>
          </a:prstGeom>
        </p:spPr>
        <p:txBody>
          <a:bodyPr vert="horz" wrap="square" lIns="93167" tIns="46583" rIns="93167" bIns="46583" numCol="1" anchor="b" anchorCtr="0" compatLnSpc="1">
            <a:prstTxWarp prst="textNoShape">
              <a:avLst/>
            </a:prstTxWarp>
          </a:bodyPr>
          <a:lstStyle>
            <a:lvl1pPr algn="r" eaLnBrk="1" hangingPunct="1">
              <a:defRPr sz="1200"/>
            </a:lvl1pPr>
          </a:lstStyle>
          <a:p>
            <a:pPr>
              <a:defRPr/>
            </a:pPr>
            <a:fld id="{5D5E73BA-77B5-4E27-BD6C-E2CA9AE480B1}" type="slidenum">
              <a:rPr lang="en-US" altLang="en-US"/>
              <a:pPr>
                <a:defRPr/>
              </a:pPr>
              <a:t>‹#›</a:t>
            </a:fld>
            <a:endParaRPr lang="en-US" altLang="en-US" dirty="0"/>
          </a:p>
        </p:txBody>
      </p:sp>
    </p:spTree>
    <p:extLst>
      <p:ext uri="{BB962C8B-B14F-4D97-AF65-F5344CB8AC3E}">
        <p14:creationId xmlns:p14="http://schemas.microsoft.com/office/powerpoint/2010/main" val="1245955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072" cy="464013"/>
          </a:xfrm>
          <a:prstGeom prst="rect">
            <a:avLst/>
          </a:prstGeom>
        </p:spPr>
        <p:txBody>
          <a:bodyPr vert="horz" wrap="square" lIns="93167" tIns="46583" rIns="93167" bIns="46583"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dirty="0"/>
          </a:p>
        </p:txBody>
      </p:sp>
      <p:sp>
        <p:nvSpPr>
          <p:cNvPr id="3" name="Date Placeholder 2"/>
          <p:cNvSpPr>
            <a:spLocks noGrp="1"/>
          </p:cNvSpPr>
          <p:nvPr>
            <p:ph type="dt" idx="1"/>
          </p:nvPr>
        </p:nvSpPr>
        <p:spPr>
          <a:xfrm>
            <a:off x="3971169" y="1"/>
            <a:ext cx="3038072" cy="464013"/>
          </a:xfrm>
          <a:prstGeom prst="rect">
            <a:avLst/>
          </a:prstGeom>
        </p:spPr>
        <p:txBody>
          <a:bodyPr vert="horz" wrap="square" lIns="93167" tIns="46583" rIns="93167" bIns="46583"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06AD9EE2-53D3-4721-917E-1924EE3A4D18}" type="datetimeFigureOut">
              <a:rPr lang="en-US" altLang="en-US"/>
              <a:pPr>
                <a:defRPr/>
              </a:pPr>
              <a:t>12/27/2018</a:t>
            </a:fld>
            <a:endParaRPr lang="en-US" alt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67" tIns="46583" rIns="93167" bIns="46583" rtlCol="0" anchor="ctr"/>
          <a:lstStyle/>
          <a:p>
            <a:pPr lvl="0"/>
            <a:endParaRPr lang="en-US" noProof="0" dirty="0"/>
          </a:p>
        </p:txBody>
      </p:sp>
      <p:sp>
        <p:nvSpPr>
          <p:cNvPr id="5" name="Notes Placeholder 4"/>
          <p:cNvSpPr>
            <a:spLocks noGrp="1"/>
          </p:cNvSpPr>
          <p:nvPr>
            <p:ph type="body" sz="quarter" idx="3"/>
          </p:nvPr>
        </p:nvSpPr>
        <p:spPr>
          <a:xfrm>
            <a:off x="701273" y="4416195"/>
            <a:ext cx="5607856" cy="4182169"/>
          </a:xfrm>
          <a:prstGeom prst="rect">
            <a:avLst/>
          </a:prstGeom>
        </p:spPr>
        <p:txBody>
          <a:bodyPr vert="horz" lIns="93167" tIns="46583" rIns="93167" bIns="46583"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30371"/>
            <a:ext cx="3038072" cy="464013"/>
          </a:xfrm>
          <a:prstGeom prst="rect">
            <a:avLst/>
          </a:prstGeom>
        </p:spPr>
        <p:txBody>
          <a:bodyPr vert="horz" wrap="square" lIns="93167" tIns="46583" rIns="93167" bIns="46583"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3971169" y="8830371"/>
            <a:ext cx="3038072" cy="464013"/>
          </a:xfrm>
          <a:prstGeom prst="rect">
            <a:avLst/>
          </a:prstGeom>
        </p:spPr>
        <p:txBody>
          <a:bodyPr vert="horz" wrap="square" lIns="93167" tIns="46583" rIns="93167" bIns="46583"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BA2E59DB-CAED-4CBB-ADFB-8DB9C4274666}" type="slidenum">
              <a:rPr lang="en-US" altLang="en-US"/>
              <a:pPr>
                <a:defRPr/>
              </a:pPr>
              <a:t>‹#›</a:t>
            </a:fld>
            <a:endParaRPr lang="en-US" altLang="en-US" dirty="0"/>
          </a:p>
        </p:txBody>
      </p:sp>
    </p:spTree>
    <p:extLst>
      <p:ext uri="{BB962C8B-B14F-4D97-AF65-F5344CB8AC3E}">
        <p14:creationId xmlns:p14="http://schemas.microsoft.com/office/powerpoint/2010/main" val="1206728214"/>
      </p:ext>
    </p:extLst>
  </p:cSld>
  <p:clrMap bg1="lt1" tx1="dk1" bg2="lt2" tx2="dk2" accent1="accent1" accent2="accent2" accent3="accent3" accent4="accent4" accent5="accent5" accent6="accent6" hlink="hlink" folHlink="folHlink"/>
  <p:hf hdr="0" ftr="0" dt="0"/>
  <p:notesStyle>
    <a:lvl1pPr marL="171450" indent="-171450" algn="l" rtl="0" eaLnBrk="0" fontAlgn="base" hangingPunct="0">
      <a:spcBef>
        <a:spcPct val="30000"/>
      </a:spcBef>
      <a:spcAft>
        <a:spcPct val="0"/>
      </a:spcAft>
      <a:buFont typeface="Arial" panose="020B0604020202020204" pitchFamily="34" charset="0"/>
      <a:buChar char="●"/>
      <a:defRPr sz="1000" b="1" kern="1200">
        <a:solidFill>
          <a:schemeClr val="tx1"/>
        </a:solidFill>
        <a:latin typeface="+mn-lt"/>
        <a:ea typeface="+mn-ea"/>
        <a:cs typeface="+mn-cs"/>
      </a:defRPr>
    </a:lvl1pPr>
    <a:lvl2pPr marL="457200" indent="-171450" algn="l" rtl="0" eaLnBrk="0" fontAlgn="base" hangingPunct="0">
      <a:spcBef>
        <a:spcPct val="30000"/>
      </a:spcBef>
      <a:spcAft>
        <a:spcPct val="0"/>
      </a:spcAft>
      <a:buFont typeface="Arial" panose="020B0604020202020204" pitchFamily="34" charset="0"/>
      <a:buChar char="●"/>
      <a:defRPr sz="1000" b="1" kern="1200">
        <a:solidFill>
          <a:schemeClr val="tx1"/>
        </a:solidFill>
        <a:latin typeface="+mn-lt"/>
        <a:ea typeface="+mn-ea"/>
        <a:cs typeface="+mn-cs"/>
      </a:defRPr>
    </a:lvl2pPr>
    <a:lvl3pPr marL="685800" indent="-171450" algn="l" rtl="0" eaLnBrk="0" fontAlgn="base" hangingPunct="0">
      <a:spcBef>
        <a:spcPct val="30000"/>
      </a:spcBef>
      <a:spcAft>
        <a:spcPct val="0"/>
      </a:spcAft>
      <a:buFont typeface="Arial" panose="020B0604020202020204" pitchFamily="34" charset="0"/>
      <a:buChar char="●"/>
      <a:defRPr sz="1000" b="1" kern="1200">
        <a:solidFill>
          <a:schemeClr val="tx1"/>
        </a:solidFill>
        <a:latin typeface="+mn-lt"/>
        <a:ea typeface="+mn-ea"/>
        <a:cs typeface="+mn-cs"/>
      </a:defRPr>
    </a:lvl3pPr>
    <a:lvl4pPr marL="914400" indent="-171450" algn="l" rtl="0" eaLnBrk="0" fontAlgn="base" hangingPunct="0">
      <a:spcBef>
        <a:spcPct val="30000"/>
      </a:spcBef>
      <a:spcAft>
        <a:spcPct val="0"/>
      </a:spcAft>
      <a:buFont typeface="Arial" panose="020B0604020202020204" pitchFamily="34" charset="0"/>
      <a:buChar char="●"/>
      <a:defRPr sz="1000" b="1" kern="1200">
        <a:solidFill>
          <a:schemeClr val="tx1"/>
        </a:solidFill>
        <a:latin typeface="+mn-lt"/>
        <a:ea typeface="+mn-ea"/>
        <a:cs typeface="+mn-cs"/>
      </a:defRPr>
    </a:lvl4pPr>
    <a:lvl5pPr marL="1143000" indent="-171450" algn="l" rtl="0" eaLnBrk="0" fontAlgn="base" hangingPunct="0">
      <a:spcBef>
        <a:spcPct val="30000"/>
      </a:spcBef>
      <a:spcAft>
        <a:spcPct val="0"/>
      </a:spcAft>
      <a:buFont typeface="Arial" panose="020B0604020202020204" pitchFamily="34" charset="0"/>
      <a:buChar char="●"/>
      <a:defRPr sz="1000" b="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healthcare.gov/immigrants/immigration-statu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r>
              <a:rPr lang="en-US" altLang="en-US" dirty="0" smtClean="0"/>
              <a:t>Release 2 changes</a:t>
            </a:r>
          </a:p>
          <a:p>
            <a:pPr marL="0" lvl="0" indent="0" eaLnBrk="1" hangingPunct="1">
              <a:spcBef>
                <a:spcPct val="0"/>
              </a:spcBef>
              <a:buNone/>
            </a:pPr>
            <a:r>
              <a:rPr lang="en-US" altLang="en-US" baseline="0" dirty="0" smtClean="0"/>
              <a:t>#10 Clarify SE health deduct out of scope when PTC is </a:t>
            </a:r>
            <a:r>
              <a:rPr lang="en-US" altLang="en-US" baseline="0" dirty="0" smtClean="0"/>
              <a:t>impacted</a:t>
            </a:r>
          </a:p>
          <a:p>
            <a:pPr marL="0" lvl="0" indent="0" eaLnBrk="1" hangingPunct="1">
              <a:spcBef>
                <a:spcPct val="0"/>
              </a:spcBef>
              <a:buNone/>
            </a:pPr>
            <a:r>
              <a:rPr lang="en-US" altLang="en-US" baseline="0" dirty="0" smtClean="0"/>
              <a:t>#43 Family includes only those shown on page 1 of 1040</a:t>
            </a:r>
            <a:endParaRPr lang="en-US" altLang="en-US" baseline="0" dirty="0" smtClean="0"/>
          </a:p>
          <a:p>
            <a:pPr marL="0" lvl="0" indent="0" eaLnBrk="1" hangingPunct="1">
              <a:spcBef>
                <a:spcPct val="0"/>
              </a:spcBef>
              <a:buNone/>
            </a:pPr>
            <a:r>
              <a:rPr lang="en-US" altLang="en-US" baseline="0" dirty="0" smtClean="0"/>
              <a:t>#75 Changed to (paid SRP for all of 2017) replacing 2018</a:t>
            </a:r>
          </a:p>
          <a:p>
            <a:pPr marL="0" lvl="0" indent="0" eaLnBrk="1" hangingPunct="1">
              <a:spcBef>
                <a:spcPct val="0"/>
              </a:spcBef>
              <a:buNone/>
            </a:pPr>
            <a:r>
              <a:rPr lang="en-US" altLang="en-US" baseline="0" dirty="0" smtClean="0"/>
              <a:t>#84 Correct spelling to “they are” first bullet</a:t>
            </a:r>
            <a:endParaRPr lang="en-US" altLang="en-US" dirty="0" smtClean="0"/>
          </a:p>
          <a:p>
            <a:pPr marL="171450" indent="-171450" eaLnBrk="1" hangingPunct="1">
              <a:spcBef>
                <a:spcPct val="0"/>
              </a:spcBef>
            </a:pPr>
            <a:endParaRPr lang="en-US" altLang="en-US" dirty="0" smtClean="0"/>
          </a:p>
          <a:p>
            <a:pPr marL="171450" indent="-171450" eaLnBrk="1" hangingPunct="1">
              <a:spcBef>
                <a:spcPct val="0"/>
              </a:spcBef>
            </a:pPr>
            <a:r>
              <a:rPr lang="en-US" altLang="en-US" dirty="0" smtClean="0"/>
              <a:t>This lesson</a:t>
            </a:r>
            <a:r>
              <a:rPr lang="en-US" altLang="en-US" baseline="0" dirty="0" smtClean="0"/>
              <a:t> is comprised of the following:</a:t>
            </a:r>
            <a:endParaRPr lang="en-US" altLang="en-US" dirty="0" smtClean="0"/>
          </a:p>
          <a:p>
            <a:pPr marL="457200" lvl="1" indent="-171450" eaLnBrk="1" hangingPunct="1">
              <a:spcBef>
                <a:spcPct val="0"/>
              </a:spcBef>
            </a:pPr>
            <a:r>
              <a:rPr lang="en-US" altLang="en-US" dirty="0" smtClean="0"/>
              <a:t>Intro</a:t>
            </a:r>
          </a:p>
          <a:p>
            <a:pPr marL="457200" marR="0" lvl="1" indent="-171450" algn="l" defTabSz="914400" rtl="0" eaLnBrk="1" fontAlgn="base" latinLnBrk="0" hangingPunct="1">
              <a:lnSpc>
                <a:spcPct val="100000"/>
              </a:lnSpc>
              <a:spcBef>
                <a:spcPct val="0"/>
              </a:spcBef>
              <a:spcAft>
                <a:spcPct val="0"/>
              </a:spcAft>
              <a:buClrTx/>
              <a:buSzTx/>
              <a:tabLst/>
              <a:defRPr/>
            </a:pPr>
            <a:r>
              <a:rPr lang="en-US" altLang="en-US" baseline="0" dirty="0" smtClean="0"/>
              <a:t>Intake Booklet</a:t>
            </a:r>
          </a:p>
          <a:p>
            <a:pPr marL="457200" lvl="1" indent="-171450" eaLnBrk="1" hangingPunct="1">
              <a:spcBef>
                <a:spcPct val="0"/>
              </a:spcBef>
            </a:pPr>
            <a:r>
              <a:rPr lang="en-US" altLang="en-US" dirty="0" smtClean="0"/>
              <a:t>ACA Exemptions Overview</a:t>
            </a:r>
          </a:p>
          <a:p>
            <a:pPr marL="457200" lvl="1" indent="-171450" eaLnBrk="1" hangingPunct="1">
              <a:spcBef>
                <a:spcPct val="0"/>
              </a:spcBef>
            </a:pPr>
            <a:r>
              <a:rPr lang="en-US" altLang="en-US" dirty="0" smtClean="0"/>
              <a:t>Marketplace</a:t>
            </a:r>
            <a:r>
              <a:rPr lang="en-US" altLang="en-US" baseline="0" dirty="0" smtClean="0"/>
              <a:t> Exemptions</a:t>
            </a:r>
            <a:endParaRPr lang="en-US" altLang="en-US" dirty="0" smtClean="0"/>
          </a:p>
          <a:p>
            <a:pPr marL="457200" lvl="1" indent="-171450" eaLnBrk="1" hangingPunct="1">
              <a:spcBef>
                <a:spcPct val="0"/>
              </a:spcBef>
            </a:pPr>
            <a:r>
              <a:rPr lang="en-US" altLang="en-US" dirty="0" smtClean="0"/>
              <a:t>Easy </a:t>
            </a:r>
            <a:r>
              <a:rPr lang="en-US" altLang="en-US" dirty="0"/>
              <a:t>Exemptions</a:t>
            </a:r>
          </a:p>
          <a:p>
            <a:pPr marL="457200" lvl="1" indent="-171450" eaLnBrk="1" hangingPunct="1">
              <a:spcBef>
                <a:spcPct val="0"/>
              </a:spcBef>
            </a:pPr>
            <a:r>
              <a:rPr lang="en-US" altLang="en-US" dirty="0" smtClean="0"/>
              <a:t>Affordability</a:t>
            </a:r>
            <a:r>
              <a:rPr lang="en-US" altLang="en-US" baseline="0" dirty="0" smtClean="0"/>
              <a:t> Exemptions: </a:t>
            </a:r>
            <a:r>
              <a:rPr lang="en-US" altLang="en-US" b="1" baseline="0" dirty="0" smtClean="0"/>
              <a:t>Comprehensive</a:t>
            </a:r>
          </a:p>
          <a:p>
            <a:pPr marL="457200" lvl="1" indent="-171450" eaLnBrk="1" hangingPunct="1">
              <a:spcBef>
                <a:spcPct val="0"/>
              </a:spcBef>
            </a:pPr>
            <a:r>
              <a:rPr lang="en-US" altLang="en-US" baseline="0" dirty="0" smtClean="0"/>
              <a:t>Marketplace </a:t>
            </a:r>
            <a:r>
              <a:rPr lang="en-US" altLang="en-US" baseline="0" dirty="0"/>
              <a:t>Exemptions</a:t>
            </a:r>
            <a:endParaRPr lang="en-US" altLang="en-US" baseline="0" dirty="0" smtClean="0"/>
          </a:p>
          <a:p>
            <a:pPr marL="457200" lvl="1" indent="-171450" eaLnBrk="1" hangingPunct="1">
              <a:spcBef>
                <a:spcPct val="0"/>
              </a:spcBef>
            </a:pPr>
            <a:r>
              <a:rPr lang="en-US" altLang="en-US" baseline="0" dirty="0" smtClean="0"/>
              <a:t>Shared </a:t>
            </a:r>
            <a:r>
              <a:rPr lang="en-US" altLang="en-US" baseline="0" dirty="0"/>
              <a:t>Responsibility </a:t>
            </a:r>
            <a:r>
              <a:rPr lang="en-US" altLang="en-US" baseline="0" dirty="0" smtClean="0"/>
              <a:t>Payment: </a:t>
            </a:r>
            <a:r>
              <a:rPr lang="en-US" altLang="en-US" b="1" baseline="0" dirty="0" smtClean="0"/>
              <a:t>Comprehensive</a:t>
            </a:r>
          </a:p>
          <a:p>
            <a:pPr marL="457200" lvl="1" indent="-171450" eaLnBrk="1" hangingPunct="1">
              <a:spcBef>
                <a:spcPct val="0"/>
              </a:spcBef>
            </a:pPr>
            <a:r>
              <a:rPr lang="en-US" altLang="en-US" baseline="0" dirty="0" smtClean="0"/>
              <a:t>Premium </a:t>
            </a:r>
            <a:r>
              <a:rPr lang="en-US" altLang="en-US" baseline="0" dirty="0"/>
              <a:t>Tax </a:t>
            </a:r>
            <a:r>
              <a:rPr lang="en-US" altLang="en-US" baseline="0" dirty="0" smtClean="0"/>
              <a:t>Credit: </a:t>
            </a:r>
            <a:r>
              <a:rPr lang="en-US" altLang="en-US" b="1" baseline="0" dirty="0" smtClean="0"/>
              <a:t>Comprehensive</a:t>
            </a:r>
          </a:p>
          <a:p>
            <a:pPr marL="457200" lvl="1" indent="-171450" eaLnBrk="1" hangingPunct="1">
              <a:spcBef>
                <a:spcPct val="0"/>
              </a:spcBef>
            </a:pPr>
            <a:r>
              <a:rPr lang="en-US" altLang="en-US" baseline="0" dirty="0" smtClean="0"/>
              <a:t>Quality Review</a:t>
            </a:r>
          </a:p>
          <a:p>
            <a:pPr marL="171450" lvl="0" indent="-171450" eaLnBrk="1" hangingPunct="1">
              <a:spcBef>
                <a:spcPct val="0"/>
              </a:spcBef>
            </a:pPr>
            <a:r>
              <a:rPr lang="en-US" altLang="en-US" baseline="0" dirty="0" smtClean="0"/>
              <a:t>Learners should read through the ACA lesson in pub 4491 and be acquainted with the ACA content in Pub 4012 Tab H</a:t>
            </a:r>
          </a:p>
          <a:p>
            <a:pPr marL="171450" lvl="0" indent="-171450" eaLnBrk="1" hangingPunct="1">
              <a:spcBef>
                <a:spcPct val="0"/>
              </a:spcBef>
            </a:pPr>
            <a:r>
              <a:rPr lang="en-US" altLang="en-US" baseline="0" dirty="0" smtClean="0"/>
              <a:t>Comprehensive material should be reserved for experienced Counselors</a:t>
            </a:r>
            <a:endParaRPr lang="en-US" altLang="en-US" baseline="0" dirty="0"/>
          </a:p>
          <a:p>
            <a:pPr marL="285750" lvl="1" indent="0" eaLnBrk="1" hangingPunct="1">
              <a:spcBef>
                <a:spcPct val="0"/>
              </a:spcBef>
              <a:buNone/>
            </a:pP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E98D8DED-D0A9-4CBC-81CC-EF75824B1595}" type="slidenum">
              <a:rPr lang="en-US" altLang="en-US" smtClean="0">
                <a:solidFill>
                  <a:srgbClr val="000000"/>
                </a:solidFill>
              </a:rPr>
              <a:pPr/>
              <a:t>1</a:t>
            </a:fld>
            <a:endParaRPr lang="en-US" altLang="en-US" dirty="0">
              <a:solidFill>
                <a:srgbClr val="000000"/>
              </a:solidFill>
            </a:endParaRPr>
          </a:p>
        </p:txBody>
      </p:sp>
    </p:spTree>
    <p:extLst>
      <p:ext uri="{BB962C8B-B14F-4D97-AF65-F5344CB8AC3E}">
        <p14:creationId xmlns:p14="http://schemas.microsoft.com/office/powerpoint/2010/main" val="335513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B2F090CD-4ADF-458F-9CA2-D61AC47EAD3E}" type="slidenum">
              <a:rPr lang="en-US" altLang="en-US" smtClean="0">
                <a:latin typeface="Arial" panose="020B0604020202020204" pitchFamily="34" charset="0"/>
              </a:rPr>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37144833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When health insurance is deductible as an adjustment to gross income, the cost of the coverage is increased or</a:t>
            </a:r>
            <a:r>
              <a:rPr lang="en-US" altLang="en-US" baseline="0" dirty="0" smtClean="0"/>
              <a:t> decreased by repayment of excess APTC or additional PTC, respectively</a:t>
            </a:r>
          </a:p>
          <a:p>
            <a:pPr eaLnBrk="1" hangingPunct="1">
              <a:spcBef>
                <a:spcPct val="0"/>
              </a:spcBef>
            </a:pPr>
            <a:r>
              <a:rPr lang="en-US" altLang="en-US" baseline="0" dirty="0" smtClean="0"/>
              <a:t>This is an iterative process requiring up to three recalculations – pub 974</a:t>
            </a:r>
            <a:endParaRPr lang="en-US" altLang="en-US" dirty="0"/>
          </a:p>
        </p:txBody>
      </p:sp>
      <p:sp>
        <p:nvSpPr>
          <p:cNvPr id="30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3476D57-9A83-4AB9-AF35-D0AA9DC29C04}" type="slidenum">
              <a:rPr lang="en-US" altLang="en-US" smtClean="0"/>
              <a:pPr/>
              <a:t>125</a:t>
            </a:fld>
            <a:endParaRPr lang="en-US" altLang="en-US" dirty="0"/>
          </a:p>
        </p:txBody>
      </p:sp>
    </p:spTree>
    <p:extLst>
      <p:ext uri="{BB962C8B-B14F-4D97-AF65-F5344CB8AC3E}">
        <p14:creationId xmlns:p14="http://schemas.microsoft.com/office/powerpoint/2010/main" val="10769741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test to see which education benefit is better includes the use of scholarships or grants to pay qualified education expenses (the grant is excluded from income) or to pay for other expenses, such as room and board. The latter situation may create a filing requirement for the student and there may be ACA implications.</a:t>
            </a:r>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5F4211DE-1504-4967-81DE-93AA3541AD5D}" type="slidenum">
              <a:rPr lang="en-US" altLang="en-US" smtClean="0"/>
              <a:pPr/>
              <a:t>126</a:t>
            </a:fld>
            <a:endParaRPr lang="en-US" altLang="en-US" dirty="0"/>
          </a:p>
        </p:txBody>
      </p:sp>
    </p:spTree>
    <p:extLst>
      <p:ext uri="{BB962C8B-B14F-4D97-AF65-F5344CB8AC3E}">
        <p14:creationId xmlns:p14="http://schemas.microsoft.com/office/powerpoint/2010/main" val="39890560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both spouses are on a single policy, each is allocated 50% of the APTC (TP cannot elect a different percentage) – see 8962 instructions</a:t>
            </a:r>
          </a:p>
          <a:p>
            <a:r>
              <a:rPr lang="en-US" altLang="en-US" dirty="0"/>
              <a:t>Must complete the shared allocation (Part IV) to show only 50% claimed and the SSN of the other spouse</a:t>
            </a:r>
          </a:p>
          <a:p>
            <a:r>
              <a:rPr lang="en-US" altLang="en-US" dirty="0"/>
              <a:t>Will need to look up the proper SLCSP if any PTC can be claimed, e.g. one spouse is able to claim HoH or is abused/abandoned</a:t>
            </a:r>
          </a:p>
          <a:p>
            <a:r>
              <a:rPr lang="en-US" altLang="en-US" dirty="0"/>
              <a:t>They are not allowed PTC, but the cap can apply to the APTC that must be repaid</a:t>
            </a:r>
          </a:p>
        </p:txBody>
      </p:sp>
      <p:sp>
        <p:nvSpPr>
          <p:cNvPr id="31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CD97CC7C-7112-4BF7-BFC3-8FF088B36C04}" type="slidenum">
              <a:rPr lang="en-US" altLang="en-US" smtClean="0">
                <a:latin typeface="Arial" panose="020B0604020202020204" pitchFamily="34" charset="0"/>
              </a:rPr>
              <a:pPr/>
              <a:t>127</a:t>
            </a:fld>
            <a:endParaRPr lang="en-US" altLang="en-US" dirty="0">
              <a:latin typeface="Arial" panose="020B0604020202020204" pitchFamily="34" charset="0"/>
            </a:endParaRPr>
          </a:p>
        </p:txBody>
      </p:sp>
    </p:spTree>
    <p:extLst>
      <p:ext uri="{BB962C8B-B14F-4D97-AF65-F5344CB8AC3E}">
        <p14:creationId xmlns:p14="http://schemas.microsoft.com/office/powerpoint/2010/main" val="13332877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a:t>
            </a:r>
            <a:r>
              <a:rPr lang="en-US" altLang="en-US" baseline="0" dirty="0" smtClean="0"/>
              <a:t> is an exception to the normal cash basis reporting rules – see 8962 and Sch A instructions</a:t>
            </a:r>
            <a:endParaRPr lang="en-US" altLang="en-US" dirty="0"/>
          </a:p>
        </p:txBody>
      </p:sp>
      <p:sp>
        <p:nvSpPr>
          <p:cNvPr id="315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A954BF5-7FC9-4192-A6B2-B646D7ABEFB1}" type="slidenum">
              <a:rPr lang="en-US" altLang="en-US" smtClean="0">
                <a:latin typeface="Arial" panose="020B0604020202020204" pitchFamily="34" charset="0"/>
              </a:rPr>
              <a:pPr/>
              <a:t>128</a:t>
            </a:fld>
            <a:endParaRPr lang="en-US" altLang="en-US" dirty="0">
              <a:latin typeface="Arial" panose="020B0604020202020204" pitchFamily="34" charset="0"/>
            </a:endParaRPr>
          </a:p>
        </p:txBody>
      </p:sp>
    </p:spTree>
    <p:extLst>
      <p:ext uri="{BB962C8B-B14F-4D97-AF65-F5344CB8AC3E}">
        <p14:creationId xmlns:p14="http://schemas.microsoft.com/office/powerpoint/2010/main" val="20764412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5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A954BF5-7FC9-4192-A6B2-B646D7ABEFB1}" type="slidenum">
              <a:rPr lang="en-US" altLang="en-US" smtClean="0">
                <a:latin typeface="Arial" panose="020B0604020202020204" pitchFamily="34" charset="0"/>
              </a:rPr>
              <a:pPr/>
              <a:t>129</a:t>
            </a:fld>
            <a:endParaRPr lang="en-US" altLang="en-US" dirty="0">
              <a:latin typeface="Arial" panose="020B0604020202020204" pitchFamily="34" charset="0"/>
            </a:endParaRPr>
          </a:p>
        </p:txBody>
      </p:sp>
    </p:spTree>
    <p:extLst>
      <p:ext uri="{BB962C8B-B14F-4D97-AF65-F5344CB8AC3E}">
        <p14:creationId xmlns:p14="http://schemas.microsoft.com/office/powerpoint/2010/main" val="37542803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5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04E69275-FA2C-49EA-8080-9A293015E750}" type="slidenum">
              <a:rPr lang="en-US" altLang="en-US" smtClean="0"/>
              <a:pPr/>
              <a:t>130</a:t>
            </a:fld>
            <a:endParaRPr lang="en-US" altLang="en-US" dirty="0"/>
          </a:p>
        </p:txBody>
      </p:sp>
    </p:spTree>
    <p:extLst>
      <p:ext uri="{BB962C8B-B14F-4D97-AF65-F5344CB8AC3E}">
        <p14:creationId xmlns:p14="http://schemas.microsoft.com/office/powerpoint/2010/main" val="31802339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C2305845-8F5D-4586-87D0-F17E4F9D3F23}" type="slidenum">
              <a:rPr lang="en-US" altLang="en-US" smtClean="0">
                <a:solidFill>
                  <a:srgbClr val="000000"/>
                </a:solidFill>
              </a:rPr>
              <a:pPr/>
              <a:t>132</a:t>
            </a:fld>
            <a:endParaRPr lang="en-US" altLang="en-US" dirty="0">
              <a:solidFill>
                <a:srgbClr val="000000"/>
              </a:solidFill>
            </a:endParaRPr>
          </a:p>
        </p:txBody>
      </p:sp>
    </p:spTree>
    <p:extLst>
      <p:ext uri="{BB962C8B-B14F-4D97-AF65-F5344CB8AC3E}">
        <p14:creationId xmlns:p14="http://schemas.microsoft.com/office/powerpoint/2010/main" val="7997341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Judy would ineligible for PTC starting with the first full month of government coverage, August – Pub 4491, p. 3-11 TIP</a:t>
            </a:r>
          </a:p>
          <a:p>
            <a:pPr eaLnBrk="1" hangingPunct="1">
              <a:spcBef>
                <a:spcPct val="0"/>
              </a:spcBef>
            </a:pPr>
            <a:r>
              <a:rPr lang="en-US" altLang="en-US" dirty="0"/>
              <a:t>If Judy got a partial month refund for July, would still be eligible for PTC since she is eligible on July 1</a:t>
            </a:r>
          </a:p>
        </p:txBody>
      </p:sp>
      <p:sp>
        <p:nvSpPr>
          <p:cNvPr id="3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A70C0082-C979-46E4-A589-F20CB4AD964B}" type="slidenum">
              <a:rPr lang="en-US" altLang="en-US" smtClean="0"/>
              <a:pPr/>
              <a:t>133</a:t>
            </a:fld>
            <a:endParaRPr lang="en-US" altLang="en-US" dirty="0"/>
          </a:p>
        </p:txBody>
      </p:sp>
    </p:spTree>
    <p:extLst>
      <p:ext uri="{BB962C8B-B14F-4D97-AF65-F5344CB8AC3E}">
        <p14:creationId xmlns:p14="http://schemas.microsoft.com/office/powerpoint/2010/main" val="14828255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6585" eaLnBrk="1" hangingPunct="1">
              <a:spcBef>
                <a:spcPct val="0"/>
              </a:spcBef>
            </a:pPr>
            <a:endParaRPr lang="en-US" altLang="en-US" dirty="0"/>
          </a:p>
        </p:txBody>
      </p:sp>
      <p:sp>
        <p:nvSpPr>
          <p:cNvPr id="331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A9556D71-3F85-42D9-88CC-C33193AD944D}" type="slidenum">
              <a:rPr lang="en-US" altLang="en-US" smtClean="0">
                <a:solidFill>
                  <a:srgbClr val="000000"/>
                </a:solidFill>
              </a:rPr>
              <a:pPr/>
              <a:t>134</a:t>
            </a:fld>
            <a:endParaRPr lang="en-US" altLang="en-US" dirty="0">
              <a:solidFill>
                <a:srgbClr val="000000"/>
              </a:solidFill>
            </a:endParaRPr>
          </a:p>
        </p:txBody>
      </p:sp>
    </p:spTree>
    <p:extLst>
      <p:ext uri="{BB962C8B-B14F-4D97-AF65-F5344CB8AC3E}">
        <p14:creationId xmlns:p14="http://schemas.microsoft.com/office/powerpoint/2010/main" val="14797072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3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2EF04FC-8E5B-4FFD-AF50-DE4FB3606414}" type="slidenum">
              <a:rPr lang="en-US" altLang="en-US" smtClean="0"/>
              <a:pPr/>
              <a:t>135</a:t>
            </a:fld>
            <a:endParaRPr lang="en-US" altLang="en-US" dirty="0"/>
          </a:p>
        </p:txBody>
      </p:sp>
    </p:spTree>
    <p:extLst>
      <p:ext uri="{BB962C8B-B14F-4D97-AF65-F5344CB8AC3E}">
        <p14:creationId xmlns:p14="http://schemas.microsoft.com/office/powerpoint/2010/main" val="422419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17</a:t>
            </a:fld>
            <a:endParaRPr lang="en-US"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5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A1D02358-859A-4522-8886-523C45A8B620}" type="slidenum">
              <a:rPr lang="en-US" altLang="en-US" smtClean="0"/>
              <a:pPr/>
              <a:t>136</a:t>
            </a:fld>
            <a:endParaRPr lang="en-US" altLang="en-US" dirty="0"/>
          </a:p>
        </p:txBody>
      </p:sp>
    </p:spTree>
    <p:extLst>
      <p:ext uri="{BB962C8B-B14F-4D97-AF65-F5344CB8AC3E}">
        <p14:creationId xmlns:p14="http://schemas.microsoft.com/office/powerpoint/2010/main" val="333600455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DB517E9F-75F3-45D8-BC4C-6FD985DAF19B}" type="slidenum">
              <a:rPr lang="en-US" altLang="en-US" smtClean="0"/>
              <a:pPr/>
              <a:t>137</a:t>
            </a:fld>
            <a:endParaRPr lang="en-US" altLang="en-US" dirty="0"/>
          </a:p>
        </p:txBody>
      </p:sp>
    </p:spTree>
    <p:extLst>
      <p:ext uri="{BB962C8B-B14F-4D97-AF65-F5344CB8AC3E}">
        <p14:creationId xmlns:p14="http://schemas.microsoft.com/office/powerpoint/2010/main" val="308775772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9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1ADEAA99-0450-4545-AED5-774100AA72A2}" type="slidenum">
              <a:rPr lang="en-US" altLang="en-US" smtClean="0"/>
              <a:pPr/>
              <a:t>138</a:t>
            </a:fld>
            <a:endParaRPr lang="en-US" altLang="en-US" dirty="0"/>
          </a:p>
        </p:txBody>
      </p:sp>
    </p:spTree>
    <p:extLst>
      <p:ext uri="{BB962C8B-B14F-4D97-AF65-F5344CB8AC3E}">
        <p14:creationId xmlns:p14="http://schemas.microsoft.com/office/powerpoint/2010/main" val="195339933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180C7422-201A-4594-B682-D7930DCCA9E9}" type="slidenum">
              <a:rPr lang="en-US" altLang="en-US" smtClean="0"/>
              <a:pPr/>
              <a:t>140</a:t>
            </a:fld>
            <a:endParaRPr lang="en-US" altLang="en-US" dirty="0"/>
          </a:p>
        </p:txBody>
      </p:sp>
    </p:spTree>
    <p:extLst>
      <p:ext uri="{BB962C8B-B14F-4D97-AF65-F5344CB8AC3E}">
        <p14:creationId xmlns:p14="http://schemas.microsoft.com/office/powerpoint/2010/main" val="10337301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Example: separately, one or the other was eligible for PTC but together are over 400% FPL.</a:t>
            </a:r>
          </a:p>
        </p:txBody>
      </p:sp>
      <p:sp>
        <p:nvSpPr>
          <p:cNvPr id="32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7D206FC6-1F2A-48EB-8F91-EEC9995A02EC}" type="slidenum">
              <a:rPr lang="en-US" altLang="en-US" smtClean="0"/>
              <a:pPr/>
              <a:t>141</a:t>
            </a:fld>
            <a:endParaRPr lang="en-US" altLang="en-US" dirty="0"/>
          </a:p>
        </p:txBody>
      </p:sp>
    </p:spTree>
    <p:extLst>
      <p:ext uri="{BB962C8B-B14F-4D97-AF65-F5344CB8AC3E}">
        <p14:creationId xmlns:p14="http://schemas.microsoft.com/office/powerpoint/2010/main" val="11872711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3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9CEEBC45-227C-4067-BA5E-ADADFF1839DB}" type="slidenum">
              <a:rPr lang="en-US" altLang="en-US" smtClean="0">
                <a:latin typeface="Arial" panose="020B0604020202020204" pitchFamily="34" charset="0"/>
              </a:rPr>
              <a:pPr/>
              <a:t>142</a:t>
            </a:fld>
            <a:endParaRPr lang="en-US" altLang="en-US" dirty="0">
              <a:latin typeface="Arial" panose="020B0604020202020204" pitchFamily="34" charset="0"/>
            </a:endParaRPr>
          </a:p>
        </p:txBody>
      </p:sp>
    </p:spTree>
    <p:extLst>
      <p:ext uri="{BB962C8B-B14F-4D97-AF65-F5344CB8AC3E}">
        <p14:creationId xmlns:p14="http://schemas.microsoft.com/office/powerpoint/2010/main" val="39442983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Arial Unicode MS" panose="020B0604020202020204" pitchFamily="34" charset="-128"/>
                <a:cs typeface="Arial" panose="020B0604020202020204" pitchFamily="34" charset="0"/>
              </a:rPr>
              <a:t>When</a:t>
            </a:r>
            <a:r>
              <a:rPr lang="en-US" altLang="en-US" baseline="0" dirty="0">
                <a:ea typeface="Arial Unicode MS" panose="020B0604020202020204" pitchFamily="34" charset="-128"/>
                <a:cs typeface="Arial" panose="020B0604020202020204" pitchFamily="34" charset="0"/>
              </a:rPr>
              <a:t> it appears SRP will apply, the return should be reviewed by a “Master” in ACA</a:t>
            </a:r>
          </a:p>
          <a:p>
            <a:pPr eaLnBrk="1" hangingPunct="1">
              <a:spcBef>
                <a:spcPct val="0"/>
              </a:spcBef>
            </a:pPr>
            <a:r>
              <a:rPr lang="en-US" altLang="en-US" baseline="0" dirty="0">
                <a:ea typeface="Arial Unicode MS" panose="020B0604020202020204" pitchFamily="34" charset="-128"/>
                <a:cs typeface="Arial" panose="020B0604020202020204" pitchFamily="34" charset="0"/>
              </a:rPr>
              <a:t>Apprentice Counselors may wish to refer the return to a more experienced preparer</a:t>
            </a:r>
            <a:endParaRPr lang="en-US" altLang="en-US" dirty="0">
              <a:ea typeface="Arial Unicode MS" panose="020B0604020202020204" pitchFamily="34" charset="-128"/>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EC665AE6-1D3A-4F5C-B745-EC991672CB3E}" type="slidenum">
              <a:rPr lang="en-US" altLang="en-US" smtClean="0"/>
              <a:pPr/>
              <a:t>144</a:t>
            </a:fld>
            <a:endParaRPr lang="en-US" altLang="en-US" dirty="0"/>
          </a:p>
        </p:txBody>
      </p:sp>
    </p:spTree>
    <p:extLst>
      <p:ext uri="{BB962C8B-B14F-4D97-AF65-F5344CB8AC3E}">
        <p14:creationId xmlns:p14="http://schemas.microsoft.com/office/powerpoint/2010/main" val="187444820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Arial Unicode MS" panose="020B0604020202020204" pitchFamily="34" charset="-128"/>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EC665AE6-1D3A-4F5C-B745-EC991672CB3E}" type="slidenum">
              <a:rPr lang="en-US" altLang="en-US" smtClean="0"/>
              <a:pPr/>
              <a:t>145</a:t>
            </a:fld>
            <a:endParaRPr lang="en-US" altLang="en-US" dirty="0"/>
          </a:p>
        </p:txBody>
      </p:sp>
    </p:spTree>
    <p:extLst>
      <p:ext uri="{BB962C8B-B14F-4D97-AF65-F5344CB8AC3E}">
        <p14:creationId xmlns:p14="http://schemas.microsoft.com/office/powerpoint/2010/main" val="18744482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Arial Unicode MS" panose="020B0604020202020204" pitchFamily="34" charset="-128"/>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EC665AE6-1D3A-4F5C-B745-EC991672CB3E}" type="slidenum">
              <a:rPr lang="en-US" altLang="en-US" smtClean="0"/>
              <a:pPr/>
              <a:t>146</a:t>
            </a:fld>
            <a:endParaRPr lang="en-US" altLang="en-US" dirty="0"/>
          </a:p>
        </p:txBody>
      </p:sp>
    </p:spTree>
    <p:extLst>
      <p:ext uri="{BB962C8B-B14F-4D97-AF65-F5344CB8AC3E}">
        <p14:creationId xmlns:p14="http://schemas.microsoft.com/office/powerpoint/2010/main" val="18744482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Arial Unicode MS" panose="020B0604020202020204" pitchFamily="34" charset="-128"/>
                <a:cs typeface="Arial" panose="020B0604020202020204" pitchFamily="34" charset="0"/>
              </a:rPr>
              <a:t>When</a:t>
            </a:r>
            <a:r>
              <a:rPr lang="en-US" altLang="en-US" baseline="0" dirty="0">
                <a:ea typeface="Arial Unicode MS" panose="020B0604020202020204" pitchFamily="34" charset="-128"/>
                <a:cs typeface="Arial" panose="020B0604020202020204" pitchFamily="34" charset="0"/>
              </a:rPr>
              <a:t> it appears SRP will apply, the return should be reviewed by a “Master” in ACA</a:t>
            </a:r>
          </a:p>
          <a:p>
            <a:pPr eaLnBrk="1" hangingPunct="1">
              <a:spcBef>
                <a:spcPct val="0"/>
              </a:spcBef>
            </a:pPr>
            <a:r>
              <a:rPr lang="en-US" altLang="en-US" baseline="0" dirty="0">
                <a:ea typeface="Arial Unicode MS" panose="020B0604020202020204" pitchFamily="34" charset="-128"/>
                <a:cs typeface="Arial" panose="020B0604020202020204" pitchFamily="34" charset="0"/>
              </a:rPr>
              <a:t>Apprentice Counselors may wish to refer the return to a more experienced preparer</a:t>
            </a:r>
            <a:endParaRPr lang="en-US" altLang="en-US" dirty="0">
              <a:ea typeface="Arial Unicode MS" panose="020B0604020202020204" pitchFamily="34" charset="-128"/>
              <a:cs typeface="Arial" panose="020B0604020202020204" pitchFamily="34" charset="0"/>
            </a:endParaRPr>
          </a:p>
          <a:p>
            <a:pPr eaLnBrk="1" hangingPunct="1">
              <a:spcBef>
                <a:spcPct val="0"/>
              </a:spcBef>
            </a:pPr>
            <a:endParaRPr lang="en-US" altLang="en-US" dirty="0">
              <a:ea typeface="Arial Unicode MS" panose="020B0604020202020204" pitchFamily="34" charset="-128"/>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EC665AE6-1D3A-4F5C-B745-EC991672CB3E}" type="slidenum">
              <a:rPr lang="en-US" altLang="en-US" smtClean="0"/>
              <a:pPr/>
              <a:t>147</a:t>
            </a:fld>
            <a:endParaRPr lang="en-US" altLang="en-US" dirty="0"/>
          </a:p>
        </p:txBody>
      </p:sp>
    </p:spTree>
    <p:extLst>
      <p:ext uri="{BB962C8B-B14F-4D97-AF65-F5344CB8AC3E}">
        <p14:creationId xmlns:p14="http://schemas.microsoft.com/office/powerpoint/2010/main" val="187444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Pub</a:t>
            </a:r>
            <a:r>
              <a:rPr lang="en-US" altLang="en-US" baseline="0" dirty="0" smtClean="0"/>
              <a:t> 4012 Tab H</a:t>
            </a: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003FE74-B744-4C2B-A609-646DC9FE6F90}" type="slidenum">
              <a:rPr lang="en-US" altLang="en-US" smtClean="0">
                <a:solidFill>
                  <a:srgbClr val="000000"/>
                </a:solidFill>
              </a:rPr>
              <a:pPr/>
              <a:t>18</a:t>
            </a:fld>
            <a:endParaRPr lang="en-US" altLang="en-US" dirty="0">
              <a:solidFill>
                <a:srgbClr val="000000"/>
              </a:solidFill>
            </a:endParaRPr>
          </a:p>
        </p:txBody>
      </p:sp>
    </p:spTree>
    <p:extLst>
      <p:ext uri="{BB962C8B-B14F-4D97-AF65-F5344CB8AC3E}">
        <p14:creationId xmlns:p14="http://schemas.microsoft.com/office/powerpoint/2010/main" val="3285216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19</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8F9A46B-239B-4850-8D20-53A9566F9DAF}" type="slidenum">
              <a:rPr lang="en-US" altLang="en-US" smtClean="0">
                <a:solidFill>
                  <a:srgbClr val="000000"/>
                </a:solidFill>
              </a:rPr>
              <a:pPr/>
              <a:t>20</a:t>
            </a:fld>
            <a:endParaRPr lang="en-US" altLang="en-US" dirty="0">
              <a:solidFill>
                <a:srgbClr val="000000"/>
              </a:solidFill>
            </a:endParaRPr>
          </a:p>
        </p:txBody>
      </p:sp>
    </p:spTree>
    <p:extLst>
      <p:ext uri="{BB962C8B-B14F-4D97-AF65-F5344CB8AC3E}">
        <p14:creationId xmlns:p14="http://schemas.microsoft.com/office/powerpoint/2010/main" val="310640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7962717-D2D0-4A2B-B177-A6070A511558}" type="slidenum">
              <a:rPr lang="en-US" altLang="en-US" smtClean="0">
                <a:solidFill>
                  <a:srgbClr val="000000"/>
                </a:solidFill>
              </a:rPr>
              <a:pPr/>
              <a:t>22</a:t>
            </a:fld>
            <a:endParaRPr lang="en-US" altLang="en-US" dirty="0">
              <a:solidFill>
                <a:srgbClr val="000000"/>
              </a:solidFill>
            </a:endParaRPr>
          </a:p>
        </p:txBody>
      </p:sp>
    </p:spTree>
    <p:extLst>
      <p:ext uri="{BB962C8B-B14F-4D97-AF65-F5344CB8AC3E}">
        <p14:creationId xmlns:p14="http://schemas.microsoft.com/office/powerpoint/2010/main" val="49185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Class should discuss</a:t>
            </a:r>
            <a:r>
              <a:rPr lang="en-US" altLang="en-US" baseline="0" dirty="0"/>
              <a:t> what is in gross income and what is not</a:t>
            </a:r>
            <a:endParaRPr lang="en-US" alt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673" indent="-286146">
              <a:defRPr>
                <a:solidFill>
                  <a:schemeClr val="tx1"/>
                </a:solidFill>
                <a:latin typeface="Calibri" panose="020F0502020204030204" pitchFamily="34" charset="0"/>
              </a:defRPr>
            </a:lvl2pPr>
            <a:lvl3pPr marL="1144583" indent="-227999">
              <a:defRPr>
                <a:solidFill>
                  <a:schemeClr val="tx1"/>
                </a:solidFill>
                <a:latin typeface="Calibri" panose="020F0502020204030204" pitchFamily="34" charset="0"/>
              </a:defRPr>
            </a:lvl3pPr>
            <a:lvl4pPr marL="1603640" indent="-227999">
              <a:defRPr>
                <a:solidFill>
                  <a:schemeClr val="tx1"/>
                </a:solidFill>
                <a:latin typeface="Calibri" panose="020F0502020204030204" pitchFamily="34" charset="0"/>
              </a:defRPr>
            </a:lvl4pPr>
            <a:lvl5pPr marL="2061168" indent="-227999">
              <a:defRPr>
                <a:solidFill>
                  <a:schemeClr val="tx1"/>
                </a:solidFill>
                <a:latin typeface="Calibri" panose="020F0502020204030204" pitchFamily="34" charset="0"/>
              </a:defRPr>
            </a:lvl5pPr>
            <a:lvl6pPr marL="2501863" indent="-227999" eaLnBrk="0" fontAlgn="base" hangingPunct="0">
              <a:spcBef>
                <a:spcPct val="0"/>
              </a:spcBef>
              <a:spcAft>
                <a:spcPct val="0"/>
              </a:spcAft>
              <a:defRPr>
                <a:solidFill>
                  <a:schemeClr val="tx1"/>
                </a:solidFill>
                <a:latin typeface="Calibri" panose="020F0502020204030204" pitchFamily="34" charset="0"/>
              </a:defRPr>
            </a:lvl6pPr>
            <a:lvl7pPr marL="2942558" indent="-227999" eaLnBrk="0" fontAlgn="base" hangingPunct="0">
              <a:spcBef>
                <a:spcPct val="0"/>
              </a:spcBef>
              <a:spcAft>
                <a:spcPct val="0"/>
              </a:spcAft>
              <a:defRPr>
                <a:solidFill>
                  <a:schemeClr val="tx1"/>
                </a:solidFill>
                <a:latin typeface="Calibri" panose="020F0502020204030204" pitchFamily="34" charset="0"/>
              </a:defRPr>
            </a:lvl7pPr>
            <a:lvl8pPr marL="3383253" indent="-227999" eaLnBrk="0" fontAlgn="base" hangingPunct="0">
              <a:spcBef>
                <a:spcPct val="0"/>
              </a:spcBef>
              <a:spcAft>
                <a:spcPct val="0"/>
              </a:spcAft>
              <a:defRPr>
                <a:solidFill>
                  <a:schemeClr val="tx1"/>
                </a:solidFill>
                <a:latin typeface="Calibri" panose="020F0502020204030204" pitchFamily="34" charset="0"/>
              </a:defRPr>
            </a:lvl8pPr>
            <a:lvl9pPr marL="3823948" indent="-227999" eaLnBrk="0" fontAlgn="base" hangingPunct="0">
              <a:spcBef>
                <a:spcPct val="0"/>
              </a:spcBef>
              <a:spcAft>
                <a:spcPct val="0"/>
              </a:spcAft>
              <a:defRPr>
                <a:solidFill>
                  <a:schemeClr val="tx1"/>
                </a:solidFill>
                <a:latin typeface="Calibri" panose="020F0502020204030204" pitchFamily="34" charset="0"/>
              </a:defRPr>
            </a:lvl9pPr>
          </a:lstStyle>
          <a:p>
            <a:fld id="{F547F515-9C40-42F5-BE33-D69A35899AF9}" type="slidenum">
              <a:rPr lang="en-US" altLang="en-US" smtClean="0">
                <a:solidFill>
                  <a:srgbClr val="000000"/>
                </a:solidFill>
              </a:rPr>
              <a:pPr/>
              <a:t>23</a:t>
            </a:fld>
            <a:endParaRPr lang="en-US" altLang="en-US" dirty="0">
              <a:solidFill>
                <a:srgbClr val="000000"/>
              </a:solidFill>
            </a:endParaRPr>
          </a:p>
        </p:txBody>
      </p:sp>
    </p:spTree>
    <p:extLst>
      <p:ext uri="{BB962C8B-B14F-4D97-AF65-F5344CB8AC3E}">
        <p14:creationId xmlns:p14="http://schemas.microsoft.com/office/powerpoint/2010/main" val="208903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a:t>
            </a:r>
            <a:r>
              <a:rPr lang="en-US" altLang="en-US" baseline="0" dirty="0"/>
              <a:t> are the in-scope adjustments</a:t>
            </a:r>
          </a:p>
          <a:p>
            <a:pPr eaLnBrk="1" hangingPunct="1">
              <a:spcBef>
                <a:spcPct val="0"/>
              </a:spcBef>
            </a:pPr>
            <a:r>
              <a:rPr lang="en-US" altLang="en-US" baseline="0" dirty="0"/>
              <a:t>Out-of-scope adjustments would includes expenses shown on Sch E or Sch F</a:t>
            </a:r>
          </a:p>
          <a:p>
            <a:pPr marL="165261" indent="-165261" defTabSz="881390" eaLnBrk="1" hangingPunct="1">
              <a:spcBef>
                <a:spcPct val="0"/>
              </a:spcBef>
              <a:defRPr/>
            </a:pPr>
            <a:r>
              <a:rPr lang="en-US" altLang="en-US" baseline="0" dirty="0"/>
              <a:t>Emphasize to make the calculation </a:t>
            </a:r>
            <a:r>
              <a:rPr lang="en-US" altLang="en-US" dirty="0"/>
              <a:t>after all other entries are in</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673" indent="-286146">
              <a:defRPr>
                <a:solidFill>
                  <a:schemeClr val="tx1"/>
                </a:solidFill>
                <a:latin typeface="Calibri" panose="020F0502020204030204" pitchFamily="34" charset="0"/>
              </a:defRPr>
            </a:lvl2pPr>
            <a:lvl3pPr marL="1144583" indent="-227999">
              <a:defRPr>
                <a:solidFill>
                  <a:schemeClr val="tx1"/>
                </a:solidFill>
                <a:latin typeface="Calibri" panose="020F0502020204030204" pitchFamily="34" charset="0"/>
              </a:defRPr>
            </a:lvl3pPr>
            <a:lvl4pPr marL="1603640" indent="-227999">
              <a:defRPr>
                <a:solidFill>
                  <a:schemeClr val="tx1"/>
                </a:solidFill>
                <a:latin typeface="Calibri" panose="020F0502020204030204" pitchFamily="34" charset="0"/>
              </a:defRPr>
            </a:lvl4pPr>
            <a:lvl5pPr marL="2061168" indent="-227999">
              <a:defRPr>
                <a:solidFill>
                  <a:schemeClr val="tx1"/>
                </a:solidFill>
                <a:latin typeface="Calibri" panose="020F0502020204030204" pitchFamily="34" charset="0"/>
              </a:defRPr>
            </a:lvl5pPr>
            <a:lvl6pPr marL="2501863" indent="-227999" eaLnBrk="0" fontAlgn="base" hangingPunct="0">
              <a:spcBef>
                <a:spcPct val="0"/>
              </a:spcBef>
              <a:spcAft>
                <a:spcPct val="0"/>
              </a:spcAft>
              <a:defRPr>
                <a:solidFill>
                  <a:schemeClr val="tx1"/>
                </a:solidFill>
                <a:latin typeface="Calibri" panose="020F0502020204030204" pitchFamily="34" charset="0"/>
              </a:defRPr>
            </a:lvl6pPr>
            <a:lvl7pPr marL="2942558" indent="-227999" eaLnBrk="0" fontAlgn="base" hangingPunct="0">
              <a:spcBef>
                <a:spcPct val="0"/>
              </a:spcBef>
              <a:spcAft>
                <a:spcPct val="0"/>
              </a:spcAft>
              <a:defRPr>
                <a:solidFill>
                  <a:schemeClr val="tx1"/>
                </a:solidFill>
                <a:latin typeface="Calibri" panose="020F0502020204030204" pitchFamily="34" charset="0"/>
              </a:defRPr>
            </a:lvl7pPr>
            <a:lvl8pPr marL="3383253" indent="-227999" eaLnBrk="0" fontAlgn="base" hangingPunct="0">
              <a:spcBef>
                <a:spcPct val="0"/>
              </a:spcBef>
              <a:spcAft>
                <a:spcPct val="0"/>
              </a:spcAft>
              <a:defRPr>
                <a:solidFill>
                  <a:schemeClr val="tx1"/>
                </a:solidFill>
                <a:latin typeface="Calibri" panose="020F0502020204030204" pitchFamily="34" charset="0"/>
              </a:defRPr>
            </a:lvl8pPr>
            <a:lvl9pPr marL="3823948" indent="-227999" eaLnBrk="0" fontAlgn="base" hangingPunct="0">
              <a:spcBef>
                <a:spcPct val="0"/>
              </a:spcBef>
              <a:spcAft>
                <a:spcPct val="0"/>
              </a:spcAft>
              <a:defRPr>
                <a:solidFill>
                  <a:schemeClr val="tx1"/>
                </a:solidFill>
                <a:latin typeface="Calibri" panose="020F0502020204030204" pitchFamily="34" charset="0"/>
              </a:defRPr>
            </a:lvl9pPr>
          </a:lstStyle>
          <a:p>
            <a:fld id="{F547F515-9C40-42F5-BE33-D69A35899AF9}" type="slidenum">
              <a:rPr lang="en-US" altLang="en-US" smtClean="0">
                <a:solidFill>
                  <a:srgbClr val="000000"/>
                </a:solidFill>
              </a:rPr>
              <a:pPr/>
              <a:t>24</a:t>
            </a:fld>
            <a:endParaRPr lang="en-US" altLang="en-US" dirty="0">
              <a:solidFill>
                <a:srgbClr val="000000"/>
              </a:solidFill>
            </a:endParaRPr>
          </a:p>
        </p:txBody>
      </p:sp>
    </p:spTree>
    <p:extLst>
      <p:ext uri="{BB962C8B-B14F-4D97-AF65-F5344CB8AC3E}">
        <p14:creationId xmlns:p14="http://schemas.microsoft.com/office/powerpoint/2010/main" val="132753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5261" indent="-165261" defTabSz="881390" eaLnBrk="1" hangingPunct="1">
              <a:spcBef>
                <a:spcPct val="0"/>
              </a:spcBef>
              <a:defRPr/>
            </a:pPr>
            <a:r>
              <a:rPr lang="en-US" altLang="en-US" dirty="0"/>
              <a:t>We’ll refer to this as “</a:t>
            </a:r>
            <a:r>
              <a:rPr lang="en-US" altLang="en-US" baseline="0" dirty="0"/>
              <a:t>Household Income A”</a:t>
            </a:r>
            <a:endParaRPr lang="en-US" altLang="en-US" dirty="0"/>
          </a:p>
          <a:p>
            <a:pPr eaLnBrk="1" hangingPunct="1">
              <a:spcBef>
                <a:spcPct val="0"/>
              </a:spcBef>
            </a:pPr>
            <a:r>
              <a:rPr lang="en-US" altLang="en-US" dirty="0"/>
              <a:t>Highlight that</a:t>
            </a:r>
            <a:r>
              <a:rPr lang="en-US" altLang="en-US" baseline="0" dirty="0"/>
              <a:t> there are various MAGI in the tax </a:t>
            </a:r>
            <a:r>
              <a:rPr lang="en-US" altLang="en-US" baseline="0" dirty="0" smtClean="0"/>
              <a:t>code</a:t>
            </a:r>
            <a:endParaRPr lang="en-US" altLang="en-US" baseline="0"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673" indent="-286146">
              <a:defRPr>
                <a:solidFill>
                  <a:schemeClr val="tx1"/>
                </a:solidFill>
                <a:latin typeface="Calibri" panose="020F0502020204030204" pitchFamily="34" charset="0"/>
              </a:defRPr>
            </a:lvl2pPr>
            <a:lvl3pPr marL="1144583" indent="-227999">
              <a:defRPr>
                <a:solidFill>
                  <a:schemeClr val="tx1"/>
                </a:solidFill>
                <a:latin typeface="Calibri" panose="020F0502020204030204" pitchFamily="34" charset="0"/>
              </a:defRPr>
            </a:lvl3pPr>
            <a:lvl4pPr marL="1603640" indent="-227999">
              <a:defRPr>
                <a:solidFill>
                  <a:schemeClr val="tx1"/>
                </a:solidFill>
                <a:latin typeface="Calibri" panose="020F0502020204030204" pitchFamily="34" charset="0"/>
              </a:defRPr>
            </a:lvl4pPr>
            <a:lvl5pPr marL="2061168" indent="-227999">
              <a:defRPr>
                <a:solidFill>
                  <a:schemeClr val="tx1"/>
                </a:solidFill>
                <a:latin typeface="Calibri" panose="020F0502020204030204" pitchFamily="34" charset="0"/>
              </a:defRPr>
            </a:lvl5pPr>
            <a:lvl6pPr marL="2501863" indent="-227999" eaLnBrk="0" fontAlgn="base" hangingPunct="0">
              <a:spcBef>
                <a:spcPct val="0"/>
              </a:spcBef>
              <a:spcAft>
                <a:spcPct val="0"/>
              </a:spcAft>
              <a:defRPr>
                <a:solidFill>
                  <a:schemeClr val="tx1"/>
                </a:solidFill>
                <a:latin typeface="Calibri" panose="020F0502020204030204" pitchFamily="34" charset="0"/>
              </a:defRPr>
            </a:lvl6pPr>
            <a:lvl7pPr marL="2942558" indent="-227999" eaLnBrk="0" fontAlgn="base" hangingPunct="0">
              <a:spcBef>
                <a:spcPct val="0"/>
              </a:spcBef>
              <a:spcAft>
                <a:spcPct val="0"/>
              </a:spcAft>
              <a:defRPr>
                <a:solidFill>
                  <a:schemeClr val="tx1"/>
                </a:solidFill>
                <a:latin typeface="Calibri" panose="020F0502020204030204" pitchFamily="34" charset="0"/>
              </a:defRPr>
            </a:lvl7pPr>
            <a:lvl8pPr marL="3383253" indent="-227999" eaLnBrk="0" fontAlgn="base" hangingPunct="0">
              <a:spcBef>
                <a:spcPct val="0"/>
              </a:spcBef>
              <a:spcAft>
                <a:spcPct val="0"/>
              </a:spcAft>
              <a:defRPr>
                <a:solidFill>
                  <a:schemeClr val="tx1"/>
                </a:solidFill>
                <a:latin typeface="Calibri" panose="020F0502020204030204" pitchFamily="34" charset="0"/>
              </a:defRPr>
            </a:lvl8pPr>
            <a:lvl9pPr marL="3823948" indent="-227999" eaLnBrk="0" fontAlgn="base" hangingPunct="0">
              <a:spcBef>
                <a:spcPct val="0"/>
              </a:spcBef>
              <a:spcAft>
                <a:spcPct val="0"/>
              </a:spcAft>
              <a:defRPr>
                <a:solidFill>
                  <a:schemeClr val="tx1"/>
                </a:solidFill>
                <a:latin typeface="Calibri" panose="020F0502020204030204" pitchFamily="34" charset="0"/>
              </a:defRPr>
            </a:lvl9pPr>
          </a:lstStyle>
          <a:p>
            <a:fld id="{8BE3A08F-6C7A-4275-A1F9-CFFEC59EE201}" type="slidenum">
              <a:rPr lang="en-US" altLang="en-US" smtClean="0">
                <a:solidFill>
                  <a:srgbClr val="000000"/>
                </a:solidFill>
              </a:rPr>
              <a:pPr/>
              <a:t>25</a:t>
            </a:fld>
            <a:endParaRPr lang="en-US" altLang="en-US" dirty="0">
              <a:solidFill>
                <a:srgbClr val="000000"/>
              </a:solidFill>
            </a:endParaRPr>
          </a:p>
        </p:txBody>
      </p:sp>
    </p:spTree>
    <p:extLst>
      <p:ext uri="{BB962C8B-B14F-4D97-AF65-F5344CB8AC3E}">
        <p14:creationId xmlns:p14="http://schemas.microsoft.com/office/powerpoint/2010/main" val="289371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A dependent </a:t>
            </a:r>
            <a:r>
              <a:rPr lang="en-US" altLang="en-US" dirty="0"/>
              <a:t>that needs to file to pay self-employment tax is </a:t>
            </a:r>
            <a:r>
              <a:rPr lang="en-US" altLang="en-US" b="1" dirty="0"/>
              <a:t>not automatically </a:t>
            </a:r>
            <a:r>
              <a:rPr lang="en-US" altLang="en-US" dirty="0"/>
              <a:t>included</a:t>
            </a:r>
          </a:p>
          <a:p>
            <a:pPr eaLnBrk="1" hangingPunct="1">
              <a:spcBef>
                <a:spcPct val="0"/>
              </a:spcBef>
              <a:buFontTx/>
              <a:buChar char="•"/>
            </a:pPr>
            <a:r>
              <a:rPr lang="en-US" altLang="en-US" dirty="0"/>
              <a:t>The dependent’s gross income must exceed the filing threshold</a:t>
            </a:r>
          </a:p>
          <a:p>
            <a:pPr eaLnBrk="1" hangingPunct="1">
              <a:spcBef>
                <a:spcPct val="0"/>
              </a:spcBef>
              <a:buFontTx/>
              <a:buChar char="•"/>
            </a:pPr>
            <a:endParaRPr lang="en-US" altLang="en-US" dirty="0"/>
          </a:p>
          <a:p>
            <a:pPr eaLnBrk="1" hangingPunct="1">
              <a:spcBef>
                <a:spcPct val="0"/>
              </a:spcBef>
              <a:buFontTx/>
              <a:buChar char="•"/>
            </a:pPr>
            <a:r>
              <a:rPr lang="en-US" altLang="en-US" dirty="0"/>
              <a:t>A dependent’s income comes into play in several instances</a:t>
            </a:r>
            <a:r>
              <a:rPr lang="en-US" altLang="en-US" baseline="0" dirty="0"/>
              <a:t> for ACA</a:t>
            </a:r>
          </a:p>
          <a:p>
            <a:pPr lvl="1" eaLnBrk="1" hangingPunct="1">
              <a:spcBef>
                <a:spcPct val="0"/>
              </a:spcBef>
              <a:buFontTx/>
              <a:buChar char="•"/>
            </a:pPr>
            <a:r>
              <a:rPr lang="en-US" altLang="en-US" baseline="0" dirty="0"/>
              <a:t>Emphasize that for each and every instance, only when the dependent’s gross income exceeds the filing threshold</a:t>
            </a:r>
          </a:p>
          <a:p>
            <a:pPr lvl="1" eaLnBrk="1" hangingPunct="1">
              <a:spcBef>
                <a:spcPct val="0"/>
              </a:spcBef>
              <a:buFontTx/>
              <a:buChar char="•"/>
            </a:pPr>
            <a:r>
              <a:rPr lang="en-US" altLang="en-US" baseline="0" dirty="0"/>
              <a:t>If the dependent is not in fact claimed, then do not include the dependent’s income in any instance</a:t>
            </a:r>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9B070738-3F27-4D27-8EE8-171FA5600ADB}" type="slidenum">
              <a:rPr lang="en-US" altLang="en-US" smtClean="0"/>
              <a:pPr/>
              <a:t>26</a:t>
            </a:fld>
            <a:endParaRPr lang="en-US" altLang="en-US" dirty="0"/>
          </a:p>
        </p:txBody>
      </p:sp>
    </p:spTree>
    <p:extLst>
      <p:ext uri="{BB962C8B-B14F-4D97-AF65-F5344CB8AC3E}">
        <p14:creationId xmlns:p14="http://schemas.microsoft.com/office/powerpoint/2010/main" val="269389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5</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C2758E47-2345-4BE2-BDB5-74D6092FE651}" type="slidenum">
              <a:rPr lang="en-US" altLang="en-US" smtClean="0"/>
              <a:pPr/>
              <a:t>27</a:t>
            </a:fld>
            <a:endParaRPr lang="en-US" altLang="en-US" dirty="0"/>
          </a:p>
        </p:txBody>
      </p:sp>
    </p:spTree>
    <p:extLst>
      <p:ext uri="{BB962C8B-B14F-4D97-AF65-F5344CB8AC3E}">
        <p14:creationId xmlns:p14="http://schemas.microsoft.com/office/powerpoint/2010/main" val="2223358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Remember:</a:t>
            </a:r>
          </a:p>
          <a:p>
            <a:pPr eaLnBrk="1" hangingPunct="1">
              <a:spcBef>
                <a:spcPct val="0"/>
              </a:spcBef>
            </a:pPr>
            <a:r>
              <a:rPr lang="en-US" altLang="en-US" dirty="0"/>
              <a:t>Coverage for one day = coverage for the full month</a:t>
            </a:r>
          </a:p>
          <a:p>
            <a:pPr eaLnBrk="1" hangingPunct="1">
              <a:spcBef>
                <a:spcPct val="0"/>
              </a:spcBef>
            </a:pPr>
            <a:r>
              <a:rPr lang="en-US" altLang="en-US" dirty="0"/>
              <a:t>Exemption for one day = exemption for the full month</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E7EA2908-F359-40E6-A347-125F80AE05CB}" type="slidenum">
              <a:rPr lang="en-US" altLang="en-US" smtClean="0"/>
              <a:pPr/>
              <a:t>28</a:t>
            </a:fld>
            <a:endParaRPr lang="en-US" altLang="en-US" dirty="0"/>
          </a:p>
        </p:txBody>
      </p:sp>
    </p:spTree>
    <p:extLst>
      <p:ext uri="{BB962C8B-B14F-4D97-AF65-F5344CB8AC3E}">
        <p14:creationId xmlns:p14="http://schemas.microsoft.com/office/powerpoint/2010/main" val="691429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407721C6-2AB7-46E7-8901-C2CDDF952706}" type="slidenum">
              <a:rPr lang="en-US" altLang="en-US" smtClean="0">
                <a:latin typeface="Arial" panose="020B0604020202020204" pitchFamily="34" charset="0"/>
              </a:rPr>
              <a:pPr/>
              <a:t>29</a:t>
            </a:fld>
            <a:endParaRPr lang="en-US" altLang="en-US" dirty="0">
              <a:latin typeface="Arial" panose="020B0604020202020204" pitchFamily="34" charset="0"/>
            </a:endParaRPr>
          </a:p>
        </p:txBody>
      </p:sp>
    </p:spTree>
    <p:extLst>
      <p:ext uri="{BB962C8B-B14F-4D97-AF65-F5344CB8AC3E}">
        <p14:creationId xmlns:p14="http://schemas.microsoft.com/office/powerpoint/2010/main" val="1841077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2 or more short gaps, short gap is used on the first such gap</a:t>
            </a:r>
          </a:p>
          <a:p>
            <a:pPr eaLnBrk="1" hangingPunct="1">
              <a:spcBef>
                <a:spcPct val="0"/>
              </a:spcBef>
            </a:pPr>
            <a:r>
              <a:rPr lang="en-US" altLang="en-US" dirty="0"/>
              <a:t>If earlier gap is covered by another exemption, can use short-gap exemption for second gap</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303090D-A5A0-4813-A710-32DCE86DF59A}" type="slidenum">
              <a:rPr lang="en-US" altLang="en-US" smtClean="0"/>
              <a:pPr/>
              <a:t>30</a:t>
            </a:fld>
            <a:endParaRPr lang="en-US" altLang="en-US" dirty="0"/>
          </a:p>
        </p:txBody>
      </p:sp>
    </p:spTree>
    <p:extLst>
      <p:ext uri="{BB962C8B-B14F-4D97-AF65-F5344CB8AC3E}">
        <p14:creationId xmlns:p14="http://schemas.microsoft.com/office/powerpoint/2010/main" val="1008723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a different exemption was used for Dec 2016, then the short-gap exemption could be used for Jan/Feb 2016.</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F9AFA89E-819F-4191-BB5F-14D58812FB49}" type="slidenum">
              <a:rPr lang="en-US" altLang="en-US" smtClean="0">
                <a:latin typeface="Arial" panose="020B0604020202020204" pitchFamily="34" charset="0"/>
              </a:rPr>
              <a:pPr/>
              <a:t>31</a:t>
            </a:fld>
            <a:endParaRPr lang="en-US" altLang="en-US" dirty="0">
              <a:latin typeface="Arial" panose="020B0604020202020204" pitchFamily="34" charset="0"/>
            </a:endParaRPr>
          </a:p>
        </p:txBody>
      </p:sp>
    </p:spTree>
    <p:extLst>
      <p:ext uri="{BB962C8B-B14F-4D97-AF65-F5344CB8AC3E}">
        <p14:creationId xmlns:p14="http://schemas.microsoft.com/office/powerpoint/2010/main" val="3231323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Even if incarcerated for just one day, exemption is good for the month</a:t>
            </a: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29A3E86-1700-4FA4-A103-BA98E698EE19}" type="slidenum">
              <a:rPr lang="en-US" altLang="en-US" smtClean="0">
                <a:latin typeface="Arial" panose="020B0604020202020204" pitchFamily="34" charset="0"/>
              </a:rPr>
              <a:pPr/>
              <a:t>32</a:t>
            </a:fld>
            <a:endParaRPr lang="en-US" altLang="en-US" dirty="0">
              <a:latin typeface="Arial" panose="020B0604020202020204" pitchFamily="34" charset="0"/>
            </a:endParaRPr>
          </a:p>
        </p:txBody>
      </p:sp>
    </p:spTree>
    <p:extLst>
      <p:ext uri="{BB962C8B-B14F-4D97-AF65-F5344CB8AC3E}">
        <p14:creationId xmlns:p14="http://schemas.microsoft.com/office/powerpoint/2010/main" val="952280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CD5B75A5-EA5C-469D-B3AB-F2559633D718}" type="slidenum">
              <a:rPr lang="en-US" altLang="en-US" smtClean="0">
                <a:latin typeface="Arial" panose="020B0604020202020204" pitchFamily="34" charset="0"/>
              </a:rPr>
              <a:pPr/>
              <a:t>33</a:t>
            </a:fld>
            <a:endParaRPr lang="en-US" altLang="en-US" dirty="0">
              <a:latin typeface="Arial" panose="020B0604020202020204" pitchFamily="34" charset="0"/>
            </a:endParaRPr>
          </a:p>
        </p:txBody>
      </p:sp>
    </p:spTree>
    <p:extLst>
      <p:ext uri="{BB962C8B-B14F-4D97-AF65-F5344CB8AC3E}">
        <p14:creationId xmlns:p14="http://schemas.microsoft.com/office/powerpoint/2010/main" val="1406685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Taxpayer will know if this exemption applies</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673" indent="-286146">
              <a:defRPr>
                <a:solidFill>
                  <a:schemeClr val="tx1"/>
                </a:solidFill>
                <a:latin typeface="Calibri" panose="020F0502020204030204" pitchFamily="34" charset="0"/>
              </a:defRPr>
            </a:lvl2pPr>
            <a:lvl3pPr marL="1144583" indent="-227999">
              <a:defRPr>
                <a:solidFill>
                  <a:schemeClr val="tx1"/>
                </a:solidFill>
                <a:latin typeface="Calibri" panose="020F0502020204030204" pitchFamily="34" charset="0"/>
              </a:defRPr>
            </a:lvl3pPr>
            <a:lvl4pPr marL="1603640" indent="-227999">
              <a:defRPr>
                <a:solidFill>
                  <a:schemeClr val="tx1"/>
                </a:solidFill>
                <a:latin typeface="Calibri" panose="020F0502020204030204" pitchFamily="34" charset="0"/>
              </a:defRPr>
            </a:lvl4pPr>
            <a:lvl5pPr marL="2061168" indent="-227999">
              <a:defRPr>
                <a:solidFill>
                  <a:schemeClr val="tx1"/>
                </a:solidFill>
                <a:latin typeface="Calibri" panose="020F0502020204030204" pitchFamily="34" charset="0"/>
              </a:defRPr>
            </a:lvl5pPr>
            <a:lvl6pPr marL="2501863" indent="-227999" eaLnBrk="0" fontAlgn="base" hangingPunct="0">
              <a:spcBef>
                <a:spcPct val="0"/>
              </a:spcBef>
              <a:spcAft>
                <a:spcPct val="0"/>
              </a:spcAft>
              <a:defRPr>
                <a:solidFill>
                  <a:schemeClr val="tx1"/>
                </a:solidFill>
                <a:latin typeface="Calibri" panose="020F0502020204030204" pitchFamily="34" charset="0"/>
              </a:defRPr>
            </a:lvl6pPr>
            <a:lvl7pPr marL="2942558" indent="-227999" eaLnBrk="0" fontAlgn="base" hangingPunct="0">
              <a:spcBef>
                <a:spcPct val="0"/>
              </a:spcBef>
              <a:spcAft>
                <a:spcPct val="0"/>
              </a:spcAft>
              <a:defRPr>
                <a:solidFill>
                  <a:schemeClr val="tx1"/>
                </a:solidFill>
                <a:latin typeface="Calibri" panose="020F0502020204030204" pitchFamily="34" charset="0"/>
              </a:defRPr>
            </a:lvl7pPr>
            <a:lvl8pPr marL="3383253" indent="-227999" eaLnBrk="0" fontAlgn="base" hangingPunct="0">
              <a:spcBef>
                <a:spcPct val="0"/>
              </a:spcBef>
              <a:spcAft>
                <a:spcPct val="0"/>
              </a:spcAft>
              <a:defRPr>
                <a:solidFill>
                  <a:schemeClr val="tx1"/>
                </a:solidFill>
                <a:latin typeface="Calibri" panose="020F0502020204030204" pitchFamily="34" charset="0"/>
              </a:defRPr>
            </a:lvl8pPr>
            <a:lvl9pPr marL="3823948" indent="-227999" eaLnBrk="0" fontAlgn="base" hangingPunct="0">
              <a:spcBef>
                <a:spcPct val="0"/>
              </a:spcBef>
              <a:spcAft>
                <a:spcPct val="0"/>
              </a:spcAft>
              <a:defRPr>
                <a:solidFill>
                  <a:schemeClr val="tx1"/>
                </a:solidFill>
                <a:latin typeface="Calibri" panose="020F0502020204030204" pitchFamily="34" charset="0"/>
              </a:defRPr>
            </a:lvl9pPr>
          </a:lstStyle>
          <a:p>
            <a:fld id="{EF5874D5-263A-45DF-86A3-FC0ECAD515CA}" type="slidenum">
              <a:rPr lang="en-US" altLang="en-US" smtClean="0">
                <a:solidFill>
                  <a:srgbClr val="000000"/>
                </a:solidFill>
              </a:rPr>
              <a:pPr/>
              <a:t>34</a:t>
            </a:fld>
            <a:endParaRPr lang="en-US" altLang="en-US" dirty="0">
              <a:solidFill>
                <a:srgbClr val="000000"/>
              </a:solidFill>
            </a:endParaRPr>
          </a:p>
        </p:txBody>
      </p:sp>
    </p:spTree>
    <p:extLst>
      <p:ext uri="{BB962C8B-B14F-4D97-AF65-F5344CB8AC3E}">
        <p14:creationId xmlns:p14="http://schemas.microsoft.com/office/powerpoint/2010/main" val="3353693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Includes juvenile hall detention</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13E84BD5-047C-4B4A-B403-FB726401B305}" type="slidenum">
              <a:rPr lang="en-US" altLang="en-US" smtClean="0"/>
              <a:pPr/>
              <a:t>35</a:t>
            </a:fld>
            <a:endParaRPr lang="en-US" altLang="en-US" dirty="0"/>
          </a:p>
        </p:txBody>
      </p:sp>
    </p:spTree>
    <p:extLst>
      <p:ext uri="{BB962C8B-B14F-4D97-AF65-F5344CB8AC3E}">
        <p14:creationId xmlns:p14="http://schemas.microsoft.com/office/powerpoint/2010/main" val="3752082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Remind students that an ITIN does not necessarily mean that the individual is unlawfully present in the U.S.</a:t>
            </a:r>
          </a:p>
          <a:p>
            <a:pPr eaLnBrk="1" hangingPunct="1">
              <a:spcBef>
                <a:spcPct val="0"/>
              </a:spcBef>
            </a:pPr>
            <a:r>
              <a:rPr lang="en-US" altLang="en-US" dirty="0"/>
              <a:t>DACA – Deferred Action for Childhood Arrivals – “Dream</a:t>
            </a:r>
            <a:r>
              <a:rPr lang="en-US" altLang="en-US" baseline="0" dirty="0"/>
              <a:t> Act” </a:t>
            </a:r>
          </a:p>
          <a:p>
            <a:pPr lvl="1" eaLnBrk="1" hangingPunct="1">
              <a:spcBef>
                <a:spcPct val="0"/>
              </a:spcBef>
            </a:pPr>
            <a:r>
              <a:rPr lang="en-US" altLang="en-US" baseline="0" dirty="0"/>
              <a:t>Allowed to stay in the U.S.</a:t>
            </a:r>
          </a:p>
          <a:p>
            <a:pPr lvl="1" eaLnBrk="1" hangingPunct="1">
              <a:spcBef>
                <a:spcPct val="0"/>
              </a:spcBef>
            </a:pPr>
            <a:r>
              <a:rPr lang="en-US" altLang="en-US" baseline="0" dirty="0"/>
              <a:t>Still not lawful and eligible for the exemption</a:t>
            </a:r>
            <a:endParaRPr lang="en-US" altLang="en-US" dirty="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E1CC1106-AD10-401E-A0B1-8E6C9CD0E107}" type="slidenum">
              <a:rPr lang="en-US" altLang="en-US" smtClean="0"/>
              <a:pPr/>
              <a:t>36</a:t>
            </a:fld>
            <a:endParaRPr lang="en-US" altLang="en-US" dirty="0"/>
          </a:p>
        </p:txBody>
      </p:sp>
    </p:spTree>
    <p:extLst>
      <p:ext uri="{BB962C8B-B14F-4D97-AF65-F5344CB8AC3E}">
        <p14:creationId xmlns:p14="http://schemas.microsoft.com/office/powerpoint/2010/main" val="318776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smtClean="0"/>
              <a:t>We are not required to see Insurance cards, etc.</a:t>
            </a:r>
          </a:p>
          <a:p>
            <a:pPr eaLnBrk="1" hangingPunct="1">
              <a:spcBef>
                <a:spcPct val="0"/>
              </a:spcBef>
            </a:pPr>
            <a:r>
              <a:rPr lang="en-US" altLang="en-US" dirty="0" smtClean="0"/>
              <a:t>Emphasize to make lots of notes to</a:t>
            </a:r>
            <a:r>
              <a:rPr lang="en-US" altLang="en-US" baseline="0" dirty="0" smtClean="0"/>
              <a:t> document the taxpayer’s responses and </a:t>
            </a:r>
            <a:r>
              <a:rPr lang="en-US" altLang="en-US" dirty="0" smtClean="0"/>
              <a:t>for the reviewer</a:t>
            </a:r>
          </a:p>
          <a:p>
            <a:pPr eaLnBrk="1" hangingPunct="1">
              <a:spcBef>
                <a:spcPct val="0"/>
              </a:spcBef>
            </a:pPr>
            <a:r>
              <a:rPr lang="en-US" altLang="en-US" dirty="0" smtClean="0"/>
              <a:t>Emphasize</a:t>
            </a:r>
            <a:r>
              <a:rPr lang="en-US" altLang="en-US" baseline="0" dirty="0" smtClean="0"/>
              <a:t> for the reviewer to finalize the notes and conclusions on the intake form</a:t>
            </a:r>
            <a:endParaRPr lang="en-US" altLang="en-US" dirty="0" smtClean="0"/>
          </a:p>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A34EE92F-8D05-439D-9404-2A13FC41CE85}" type="slidenum">
              <a:rPr lang="en-US" altLang="en-US" smtClean="0">
                <a:solidFill>
                  <a:srgbClr val="000000"/>
                </a:solidFill>
              </a:rPr>
              <a:pPr/>
              <a:t>7</a:t>
            </a:fld>
            <a:endParaRPr lang="en-US" altLang="en-US" dirty="0">
              <a:solidFill>
                <a:srgbClr val="000000"/>
              </a:solidFill>
            </a:endParaRPr>
          </a:p>
        </p:txBody>
      </p:sp>
    </p:spTree>
    <p:extLst>
      <p:ext uri="{BB962C8B-B14F-4D97-AF65-F5344CB8AC3E}">
        <p14:creationId xmlns:p14="http://schemas.microsoft.com/office/powerpoint/2010/main" val="239537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Does not apply if elect to be treated as a U.S. resident and meet certain presence requirements – Pub 519</a:t>
            </a:r>
          </a:p>
          <a:p>
            <a:r>
              <a:rPr lang="en-US" altLang="en-US" dirty="0"/>
              <a:t>Anyone who does not have an eligible immigration status as defined by the ACA</a:t>
            </a:r>
          </a:p>
          <a:p>
            <a:pPr lvl="1"/>
            <a:r>
              <a:rPr lang="en-US" altLang="en-US" dirty="0"/>
              <a:t>list of eligible statuses listed at: </a:t>
            </a:r>
            <a:r>
              <a:rPr lang="en-US" altLang="en-US" dirty="0">
                <a:hlinkClick r:id="rId3"/>
              </a:rPr>
              <a:t>www.Healthcare.gov/immigrants/immigration-status</a:t>
            </a:r>
            <a:endParaRPr lang="en-US" altLang="en-US" dirty="0"/>
          </a:p>
          <a:p>
            <a:endParaRPr lang="en-US" alt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381F41A-B769-4EE6-8EBE-DD2C8BBC631B}" type="slidenum">
              <a:rPr lang="en-US" altLang="en-US" smtClean="0">
                <a:latin typeface="Arial" panose="020B0604020202020204" pitchFamily="34" charset="0"/>
              </a:rPr>
              <a:pPr/>
              <a:t>37</a:t>
            </a:fld>
            <a:endParaRPr lang="en-US" altLang="en-US" dirty="0">
              <a:latin typeface="Arial" panose="020B0604020202020204" pitchFamily="34" charset="0"/>
            </a:endParaRPr>
          </a:p>
        </p:txBody>
      </p:sp>
    </p:spTree>
    <p:extLst>
      <p:ext uri="{BB962C8B-B14F-4D97-AF65-F5344CB8AC3E}">
        <p14:creationId xmlns:p14="http://schemas.microsoft.com/office/powerpoint/2010/main" val="3433722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B9A98B9C-E4A4-47A3-BF89-EAE46C86738B}" type="slidenum">
              <a:rPr lang="en-US" altLang="en-US" smtClean="0">
                <a:latin typeface="Arial" panose="020B0604020202020204" pitchFamily="34" charset="0"/>
              </a:rPr>
              <a:pPr/>
              <a:t>38</a:t>
            </a:fld>
            <a:endParaRPr lang="en-US" altLang="en-US" dirty="0">
              <a:latin typeface="Arial" panose="020B0604020202020204" pitchFamily="34" charset="0"/>
            </a:endParaRPr>
          </a:p>
        </p:txBody>
      </p:sp>
    </p:spTree>
    <p:extLst>
      <p:ext uri="{BB962C8B-B14F-4D97-AF65-F5344CB8AC3E}">
        <p14:creationId xmlns:p14="http://schemas.microsoft.com/office/powerpoint/2010/main" val="1795927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C750FB19-B070-4A28-BBBA-711E9311CC4E}" type="slidenum">
              <a:rPr lang="en-US" altLang="en-US" smtClean="0">
                <a:latin typeface="Arial" panose="020B0604020202020204" pitchFamily="34" charset="0"/>
              </a:rPr>
              <a:pPr/>
              <a:t>39</a:t>
            </a:fld>
            <a:endParaRPr lang="en-US" altLang="en-US" dirty="0">
              <a:latin typeface="Arial" panose="020B0604020202020204" pitchFamily="34" charset="0"/>
            </a:endParaRPr>
          </a:p>
        </p:txBody>
      </p:sp>
    </p:spTree>
    <p:extLst>
      <p:ext uri="{BB962C8B-B14F-4D97-AF65-F5344CB8AC3E}">
        <p14:creationId xmlns:p14="http://schemas.microsoft.com/office/powerpoint/2010/main" val="2599253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Remind students that an ITIN does not necessarily mean that the individual is unlawfully present in the U.S.</a:t>
            </a:r>
          </a:p>
          <a:p>
            <a:pPr eaLnBrk="1" hangingPunct="1">
              <a:spcBef>
                <a:spcPct val="0"/>
              </a:spcBef>
            </a:pPr>
            <a:r>
              <a:rPr lang="en-US" altLang="en-US" dirty="0"/>
              <a:t>Unlikely that the second scenario will present itself at a Tax-Aide site</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E1CC1106-AD10-401E-A0B1-8E6C9CD0E107}" type="slidenum">
              <a:rPr lang="en-US" altLang="en-US" smtClean="0"/>
              <a:pPr/>
              <a:t>40</a:t>
            </a:fld>
            <a:endParaRPr lang="en-US" altLang="en-US" dirty="0"/>
          </a:p>
        </p:txBody>
      </p:sp>
    </p:spTree>
    <p:extLst>
      <p:ext uri="{BB962C8B-B14F-4D97-AF65-F5344CB8AC3E}">
        <p14:creationId xmlns:p14="http://schemas.microsoft.com/office/powerpoint/2010/main" val="909506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Since unlawfully present exemption applies for at least one day in June, unlawfully present exemption applies Jan – June</a:t>
            </a:r>
          </a:p>
          <a:p>
            <a:pPr eaLnBrk="1" hangingPunct="1">
              <a:spcBef>
                <a:spcPct val="0"/>
              </a:spcBef>
              <a:buFontTx/>
              <a:buChar char="•"/>
            </a:pPr>
            <a:r>
              <a:rPr lang="en-US" altLang="en-US" dirty="0"/>
              <a:t>For short-gap purposes, Jan – Jun are treated as having coverage; short gap starts Jul and is less than 3 months</a:t>
            </a:r>
          </a:p>
          <a:p>
            <a:pPr eaLnBrk="1" hangingPunct="1">
              <a:spcBef>
                <a:spcPct val="0"/>
              </a:spcBef>
              <a:buFontTx/>
              <a:buChar char="•"/>
            </a:pPr>
            <a:r>
              <a:rPr lang="en-US" altLang="en-US" dirty="0"/>
              <a:t>It doesn’t matter what day in August Greta’s coverage started, one day means coverage for the full month</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98A8382-B857-496D-8819-5565EA83D6DC}" type="slidenum">
              <a:rPr lang="en-US" altLang="en-US" smtClean="0"/>
              <a:pPr/>
              <a:t>41</a:t>
            </a:fld>
            <a:endParaRPr lang="en-US" altLang="en-US" dirty="0"/>
          </a:p>
        </p:txBody>
      </p:sp>
    </p:spTree>
    <p:extLst>
      <p:ext uri="{BB962C8B-B14F-4D97-AF65-F5344CB8AC3E}">
        <p14:creationId xmlns:p14="http://schemas.microsoft.com/office/powerpoint/2010/main" val="491293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a:t>
            </a:r>
            <a:r>
              <a:rPr lang="en-US" altLang="en-US" dirty="0"/>
              <a:t>8965 is </a:t>
            </a:r>
            <a:r>
              <a:rPr lang="en-US" altLang="en-US" dirty="0" smtClean="0"/>
              <a:t>required to be </a:t>
            </a:r>
            <a:r>
              <a:rPr lang="en-US" altLang="en-US" dirty="0"/>
              <a:t>filed, then need to list the part-year member and the months during which they were not a member (before birth or adoption or after death)</a:t>
            </a:r>
          </a:p>
          <a:p>
            <a:r>
              <a:rPr lang="en-US" altLang="en-US" dirty="0"/>
              <a:t>Remember that member needs coverage only for full months lived or months after the month of adoption</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EB3153D8-6CB1-45AC-9C5F-DE5F6C3F218E}" type="slidenum">
              <a:rPr lang="en-US" altLang="en-US" smtClean="0">
                <a:latin typeface="Arial" panose="020B0604020202020204" pitchFamily="34" charset="0"/>
              </a:rPr>
              <a:pPr/>
              <a:t>42</a:t>
            </a:fld>
            <a:endParaRPr lang="en-US" altLang="en-US" dirty="0">
              <a:latin typeface="Arial" panose="020B0604020202020204" pitchFamily="34" charset="0"/>
            </a:endParaRPr>
          </a:p>
        </p:txBody>
      </p:sp>
    </p:spTree>
    <p:extLst>
      <p:ext uri="{BB962C8B-B14F-4D97-AF65-F5344CB8AC3E}">
        <p14:creationId xmlns:p14="http://schemas.microsoft.com/office/powerpoint/2010/main" val="906043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5434" indent="-275434" eaLnBrk="1" hangingPunct="1">
              <a:spcBef>
                <a:spcPct val="0"/>
              </a:spcBef>
              <a:buFontTx/>
              <a:buChar char="•"/>
            </a:pPr>
            <a:r>
              <a:rPr lang="en-US" altLang="en-US" sz="1300" dirty="0"/>
              <a:t>Highlight if this applies to your state</a:t>
            </a:r>
          </a:p>
          <a:p>
            <a:pPr marL="275434" indent="-275434" eaLnBrk="1" hangingPunct="1">
              <a:spcBef>
                <a:spcPct val="0"/>
              </a:spcBef>
              <a:buFontTx/>
              <a:buChar char="•"/>
            </a:pPr>
            <a:r>
              <a:rPr lang="en-US" altLang="en-US" sz="1300" dirty="0"/>
              <a:t>These are the nonexpansion states for </a:t>
            </a:r>
            <a:r>
              <a:rPr lang="en-US" altLang="en-US" sz="1300" dirty="0" smtClean="0"/>
              <a:t>2018: </a:t>
            </a:r>
            <a:r>
              <a:rPr lang="en-US" altLang="en-US" sz="1300" dirty="0"/>
              <a:t>AL, FL, GA, ID, KS, </a:t>
            </a:r>
            <a:r>
              <a:rPr lang="en-US" altLang="en-US" sz="1300" dirty="0" smtClean="0"/>
              <a:t>ME,</a:t>
            </a:r>
            <a:r>
              <a:rPr lang="en-US" altLang="en-US" sz="1300" baseline="0" dirty="0" smtClean="0"/>
              <a:t> </a:t>
            </a:r>
            <a:r>
              <a:rPr lang="en-US" altLang="en-US" sz="1300" dirty="0" smtClean="0"/>
              <a:t>MO</a:t>
            </a:r>
            <a:r>
              <a:rPr lang="en-US" altLang="en-US" sz="1300" dirty="0"/>
              <a:t>, MS, NC, NE, OK, SC, SD, TN, TX, UT, VA, WI, </a:t>
            </a:r>
            <a:r>
              <a:rPr lang="en-US" altLang="en-US" sz="1300" dirty="0" smtClean="0"/>
              <a:t>WY (UT has a ballot measure - Nov 2018 election)</a:t>
            </a:r>
          </a:p>
          <a:p>
            <a:pPr marL="561184" lvl="1" indent="-275434" eaLnBrk="1" hangingPunct="1">
              <a:spcBef>
                <a:spcPct val="0"/>
              </a:spcBef>
              <a:buFontTx/>
              <a:buChar char="•"/>
            </a:pPr>
            <a:r>
              <a:rPr lang="en-US" altLang="en-US" sz="1300" dirty="0" smtClean="0"/>
              <a:t>Maine is new to the list for</a:t>
            </a:r>
            <a:r>
              <a:rPr lang="en-US" altLang="en-US" sz="1300" baseline="0" dirty="0" smtClean="0"/>
              <a:t> 2018</a:t>
            </a:r>
            <a:endParaRPr lang="en-US" altLang="en-US" sz="1300"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BE7842F5-8327-448C-BEEC-F23BC39FB186}" type="slidenum">
              <a:rPr lang="en-US" altLang="en-US" smtClean="0"/>
              <a:pPr/>
              <a:t>43</a:t>
            </a:fld>
            <a:endParaRPr lang="en-US" altLang="en-US" dirty="0"/>
          </a:p>
        </p:txBody>
      </p:sp>
    </p:spTree>
    <p:extLst>
      <p:ext uri="{BB962C8B-B14F-4D97-AF65-F5344CB8AC3E}">
        <p14:creationId xmlns:p14="http://schemas.microsoft.com/office/powerpoint/2010/main" val="81111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We’ll refer to this as “</a:t>
            </a:r>
            <a:r>
              <a:rPr lang="en-US" altLang="en-US" baseline="0" dirty="0"/>
              <a:t>Household Income B</a:t>
            </a:r>
            <a:r>
              <a:rPr lang="en-US" altLang="en-US" baseline="0" dirty="0" smtClean="0"/>
              <a:t>”</a:t>
            </a:r>
          </a:p>
          <a:p>
            <a:pPr eaLnBrk="1" hangingPunct="1">
              <a:spcBef>
                <a:spcPct val="0"/>
              </a:spcBef>
            </a:pPr>
            <a:r>
              <a:rPr lang="en-US" altLang="en-US" dirty="0" smtClean="0"/>
              <a:t>wholly-exempt SSI is not included</a:t>
            </a:r>
            <a:endParaRPr lang="en-US" alt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446DD94E-2576-4F73-8868-0B1CD4228E89}" type="slidenum">
              <a:rPr lang="en-US" altLang="en-US" smtClean="0"/>
              <a:pPr/>
              <a:t>44</a:t>
            </a:fld>
            <a:endParaRPr lang="en-US" altLang="en-US" dirty="0"/>
          </a:p>
        </p:txBody>
      </p:sp>
    </p:spTree>
    <p:extLst>
      <p:ext uri="{BB962C8B-B14F-4D97-AF65-F5344CB8AC3E}">
        <p14:creationId xmlns:p14="http://schemas.microsoft.com/office/powerpoint/2010/main" val="4052288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Household income includes</a:t>
            </a:r>
            <a:r>
              <a:rPr lang="en-US" baseline="0" dirty="0" smtClean="0"/>
              <a:t> taxpayer, spouse and household income of any </a:t>
            </a:r>
            <a:r>
              <a:rPr lang="en-US" b="1" i="0" baseline="0" dirty="0" smtClean="0"/>
              <a:t>claimed dependents </a:t>
            </a:r>
            <a:r>
              <a:rPr lang="en-US" baseline="0" dirty="0" smtClean="0"/>
              <a:t>required to file</a:t>
            </a:r>
            <a:endParaRPr lang="en-US" dirty="0" smtClean="0"/>
          </a:p>
          <a:p>
            <a:r>
              <a:rPr lang="en-US" dirty="0" smtClean="0"/>
              <a:t>138% FPL located in Pub 4012 Tab H</a:t>
            </a:r>
          </a:p>
          <a:p>
            <a:r>
              <a:rPr lang="en-US" dirty="0" smtClean="0"/>
              <a:t>To generate 8962 when not</a:t>
            </a:r>
            <a:r>
              <a:rPr lang="en-US" baseline="0" dirty="0" smtClean="0"/>
              <a:t> otherwise needed, enter $1 as APTC on 1095-A input page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45</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Mary’s income</a:t>
            </a:r>
            <a:r>
              <a:rPr lang="en-US" baseline="0" dirty="0" smtClean="0"/>
              <a:t> was $18,000 or less, she would not need this exemption. Why? Not required to file – automatic exemption</a:t>
            </a:r>
          </a:p>
          <a:p>
            <a:pPr>
              <a:buNone/>
            </a:pPr>
            <a:endParaRPr lang="en-US" baseline="0" dirty="0" smtClean="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47</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F3418393-9B98-4A95-BE7F-108F7A17C1D5}" type="slidenum">
              <a:rPr lang="en-US" altLang="en-US" smtClean="0">
                <a:latin typeface="Arial" panose="020B0604020202020204" pitchFamily="34" charset="0"/>
              </a:rPr>
              <a:pPr/>
              <a:t>8</a:t>
            </a:fld>
            <a:endParaRPr lang="en-US" altLang="en-US" dirty="0">
              <a:latin typeface="Arial" panose="020B0604020202020204" pitchFamily="34" charset="0"/>
            </a:endParaRPr>
          </a:p>
        </p:txBody>
      </p:sp>
    </p:spTree>
    <p:extLst>
      <p:ext uri="{BB962C8B-B14F-4D97-AF65-F5344CB8AC3E}">
        <p14:creationId xmlns:p14="http://schemas.microsoft.com/office/powerpoint/2010/main" val="1262108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30356" eaLnBrk="1" hangingPunct="1">
              <a:spcBef>
                <a:spcPct val="0"/>
              </a:spcBef>
              <a:buFont typeface="Courier New"/>
              <a:buNone/>
            </a:pPr>
            <a:r>
              <a:rPr lang="en-US" altLang="en-US" dirty="0" smtClean="0"/>
              <a:t>Do not confuse the two different affordability thresholds!</a:t>
            </a:r>
          </a:p>
          <a:p>
            <a:pPr marL="0" indent="0" defTabSz="930356" eaLnBrk="1" hangingPunct="1">
              <a:spcBef>
                <a:spcPct val="0"/>
              </a:spcBef>
              <a:buFont typeface="Courier New"/>
              <a:buNone/>
            </a:pPr>
            <a:endParaRPr lang="en-US" altLang="en-US" dirty="0" smtClean="0"/>
          </a:p>
          <a:p>
            <a:pPr marL="0" indent="0" defTabSz="930356" eaLnBrk="1" hangingPunct="1">
              <a:spcBef>
                <a:spcPct val="0"/>
              </a:spcBef>
              <a:buNone/>
            </a:pPr>
            <a:r>
              <a:rPr lang="en-US" altLang="en-US" baseline="0" dirty="0" smtClean="0"/>
              <a:t>2018 Affordability threshold for </a:t>
            </a:r>
            <a:r>
              <a:rPr lang="en-US" altLang="en-US" b="1" i="0" baseline="0" dirty="0" smtClean="0"/>
              <a:t>Affordability Exemption </a:t>
            </a:r>
            <a:r>
              <a:rPr lang="en-US" altLang="en-US" baseline="0" dirty="0" smtClean="0"/>
              <a:t>eligibility 8.05%</a:t>
            </a:r>
            <a:endParaRPr lang="en-US" alt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2018 Affordability</a:t>
            </a:r>
            <a:r>
              <a:rPr lang="en-US" altLang="en-US" baseline="0" dirty="0" smtClean="0"/>
              <a:t> threshold for </a:t>
            </a:r>
            <a:r>
              <a:rPr lang="en-US" altLang="en-US" b="1" baseline="0" dirty="0" smtClean="0"/>
              <a:t>PTC</a:t>
            </a:r>
            <a:r>
              <a:rPr lang="en-US" altLang="en-US" baseline="0" dirty="0" smtClean="0"/>
              <a:t> eligibility 9.56% - discussed later</a:t>
            </a:r>
          </a:p>
          <a:p>
            <a:pPr>
              <a:buNone/>
            </a:pP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52</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Each will be discussed</a:t>
            </a:r>
          </a:p>
          <a:p>
            <a:pPr eaLnBrk="1" hangingPunct="1">
              <a:spcBef>
                <a:spcPct val="0"/>
              </a:spcBef>
            </a:pPr>
            <a:r>
              <a:rPr lang="en-US" altLang="en-US" dirty="0"/>
              <a:t>If there is an offer of ESI (employer sponsored insurance), test that ONLY</a:t>
            </a:r>
          </a:p>
          <a:p>
            <a:pPr eaLnBrk="1" hangingPunct="1">
              <a:spcBef>
                <a:spcPct val="0"/>
              </a:spcBef>
            </a:pPr>
            <a:endParaRPr lang="en-US" altLang="en-US" dirty="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2076646-F28A-4AC4-B9BB-4EF02BBBBA4E}" type="slidenum">
              <a:rPr lang="en-US" altLang="en-US" smtClean="0"/>
              <a:pPr/>
              <a:t>53</a:t>
            </a:fld>
            <a:endParaRPr lang="en-US" altLang="en-US" dirty="0"/>
          </a:p>
        </p:txBody>
      </p:sp>
    </p:spTree>
    <p:extLst>
      <p:ext uri="{BB962C8B-B14F-4D97-AF65-F5344CB8AC3E}">
        <p14:creationId xmlns:p14="http://schemas.microsoft.com/office/powerpoint/2010/main" val="3058676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same affordability threshold is used for both the marketplace affordability test and for the employer offer affordability test</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C52C5DCD-8973-4BA9-A866-CB1F8CC4AFB6}" type="slidenum">
              <a:rPr lang="en-US" altLang="en-US" smtClean="0"/>
              <a:pPr/>
              <a:t>54</a:t>
            </a:fld>
            <a:endParaRPr lang="en-US" altLang="en-US" dirty="0"/>
          </a:p>
        </p:txBody>
      </p:sp>
    </p:spTree>
    <p:extLst>
      <p:ext uri="{BB962C8B-B14F-4D97-AF65-F5344CB8AC3E}">
        <p14:creationId xmlns:p14="http://schemas.microsoft.com/office/powerpoint/2010/main" val="288239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55</a:t>
            </a:fld>
            <a:endParaRPr lang="en-US" altLang="en-US" dirty="0"/>
          </a:p>
        </p:txBody>
      </p:sp>
    </p:spTree>
    <p:extLst>
      <p:ext uri="{BB962C8B-B14F-4D97-AF65-F5344CB8AC3E}">
        <p14:creationId xmlns:p14="http://schemas.microsoft.com/office/powerpoint/2010/main" val="2390868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An offer of COBRA or retiree coverage is not an offer unless accepted (in which case, the former employee has MEC)</a:t>
            </a:r>
          </a:p>
          <a:p>
            <a:pPr eaLnBrk="1" hangingPunct="1">
              <a:spcBef>
                <a:spcPct val="0"/>
              </a:spcBef>
            </a:pPr>
            <a:endParaRPr lang="en-US" altLang="en-US" dirty="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A61E8EF4-EA65-4D22-9066-74FAE85DFFA8}" type="slidenum">
              <a:rPr lang="en-US" altLang="en-US" smtClean="0"/>
              <a:pPr/>
              <a:t>57</a:t>
            </a:fld>
            <a:endParaRPr lang="en-US" altLang="en-US" dirty="0"/>
          </a:p>
        </p:txBody>
      </p:sp>
    </p:spTree>
    <p:extLst>
      <p:ext uri="{BB962C8B-B14F-4D97-AF65-F5344CB8AC3E}">
        <p14:creationId xmlns:p14="http://schemas.microsoft.com/office/powerpoint/2010/main" val="666777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It does not matter that a member of the family is eligible for other coverage, such as government-sponsored insurance (e.g. CHIP)</a:t>
            </a:r>
          </a:p>
          <a:p>
            <a:pPr eaLnBrk="1" hangingPunct="1">
              <a:spcBef>
                <a:spcPct val="0"/>
              </a:spcBef>
            </a:pPr>
            <a:r>
              <a:rPr lang="en-US" altLang="en-US" dirty="0"/>
              <a:t>The offer includes the cost for the employee (that is, the quote is for the employee and family)</a:t>
            </a: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BDC34B0B-A2B1-4B23-9CEB-4BC4329B0016}" type="slidenum">
              <a:rPr lang="en-US" altLang="en-US" smtClean="0"/>
              <a:pPr/>
              <a:t>58</a:t>
            </a:fld>
            <a:endParaRPr lang="en-US" altLang="en-US" dirty="0"/>
          </a:p>
        </p:txBody>
      </p:sp>
    </p:spTree>
    <p:extLst>
      <p:ext uri="{BB962C8B-B14F-4D97-AF65-F5344CB8AC3E}">
        <p14:creationId xmlns:p14="http://schemas.microsoft.com/office/powerpoint/2010/main" val="4027358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It does not matter that a member of the family is eligible for other coverage, such as government-sponsored insurance (e.g. CHIP)</a:t>
            </a:r>
          </a:p>
          <a:p>
            <a:pPr eaLnBrk="1" hangingPunct="1">
              <a:spcBef>
                <a:spcPct val="0"/>
              </a:spcBef>
            </a:pPr>
            <a:r>
              <a:rPr lang="en-US" altLang="en-US" dirty="0"/>
              <a:t>The offer includes the cost for the employee (that is, the quote is for the employee and family)</a:t>
            </a:r>
          </a:p>
          <a:p>
            <a:pPr eaLnBrk="1" hangingPunct="1">
              <a:spcBef>
                <a:spcPct val="0"/>
              </a:spcBef>
            </a:pPr>
            <a:r>
              <a:rPr lang="en-US" altLang="en-US" dirty="0"/>
              <a:t>Multiple policies</a:t>
            </a:r>
            <a:r>
              <a:rPr lang="en-US" altLang="en-US" baseline="0" dirty="0"/>
              <a:t> needed:</a:t>
            </a:r>
            <a:endParaRPr lang="en-US" altLang="en-US" dirty="0"/>
          </a:p>
          <a:p>
            <a:pPr lvl="1" eaLnBrk="1" hangingPunct="1">
              <a:spcBef>
                <a:spcPct val="0"/>
              </a:spcBef>
            </a:pPr>
            <a:r>
              <a:rPr lang="en-US" altLang="en-US" dirty="0"/>
              <a:t>An employer might offer the</a:t>
            </a:r>
            <a:r>
              <a:rPr lang="en-US" altLang="en-US" baseline="0" dirty="0"/>
              <a:t> </a:t>
            </a:r>
            <a:r>
              <a:rPr lang="en-US" altLang="en-US" dirty="0"/>
              <a:t>spouse coverage</a:t>
            </a:r>
            <a:r>
              <a:rPr lang="en-US" altLang="en-US" baseline="0" dirty="0"/>
              <a:t> on a separate policy, not as part of the family coverage</a:t>
            </a:r>
          </a:p>
          <a:p>
            <a:pPr lvl="1" eaLnBrk="1" hangingPunct="1">
              <a:spcBef>
                <a:spcPct val="0"/>
              </a:spcBef>
            </a:pPr>
            <a:r>
              <a:rPr lang="en-US" altLang="en-US" baseline="0" dirty="0"/>
              <a:t>Might also be the case for a dependent child over the age of 26</a:t>
            </a:r>
          </a:p>
          <a:p>
            <a:pPr lvl="1" eaLnBrk="1" hangingPunct="1">
              <a:spcBef>
                <a:spcPct val="0"/>
              </a:spcBef>
            </a:pPr>
            <a:r>
              <a:rPr lang="en-US" altLang="en-US" dirty="0"/>
              <a:t>Might also be the case for a same-sex spouse</a:t>
            </a:r>
          </a:p>
          <a:p>
            <a:pPr lvl="0" eaLnBrk="1" hangingPunct="1">
              <a:spcBef>
                <a:spcPct val="0"/>
              </a:spcBef>
            </a:pPr>
            <a:r>
              <a:rPr lang="en-US" altLang="en-US" dirty="0"/>
              <a:t>Note: do</a:t>
            </a:r>
            <a:r>
              <a:rPr lang="en-US" altLang="en-US" baseline="0" dirty="0"/>
              <a:t> not include anyone who is not on the taxpayer’s return, such as an unmarried partner who files their own return</a:t>
            </a:r>
            <a:endParaRPr lang="en-US" altLang="en-US" dirty="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BDC34B0B-A2B1-4B23-9CEB-4BC4329B0016}" type="slidenum">
              <a:rPr lang="en-US" altLang="en-US" smtClean="0"/>
              <a:pPr/>
              <a:t>59</a:t>
            </a:fld>
            <a:endParaRPr lang="en-US" altLang="en-US" dirty="0"/>
          </a:p>
        </p:txBody>
      </p:sp>
    </p:spTree>
    <p:extLst>
      <p:ext uri="{BB962C8B-B14F-4D97-AF65-F5344CB8AC3E}">
        <p14:creationId xmlns:p14="http://schemas.microsoft.com/office/powerpoint/2010/main" val="3539310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The members do not have to be the</a:t>
            </a:r>
            <a:r>
              <a:rPr lang="en-US" altLang="en-US" dirty="0" smtClean="0"/>
              <a:t> taxpayer </a:t>
            </a:r>
            <a:r>
              <a:rPr lang="en-US" altLang="en-US" dirty="0"/>
              <a:t>and</a:t>
            </a:r>
            <a:r>
              <a:rPr lang="en-US" altLang="en-US" dirty="0" smtClean="0"/>
              <a:t> spouse</a:t>
            </a:r>
            <a:endParaRPr lang="en-US" altLang="en-US" dirty="0"/>
          </a:p>
          <a:p>
            <a:pPr>
              <a:buFontTx/>
              <a:buChar char="•"/>
            </a:pPr>
            <a:r>
              <a:rPr lang="en-US" altLang="en-US" dirty="0"/>
              <a:t>It could be any member whose employer offered at least self-only coverage</a:t>
            </a:r>
          </a:p>
          <a:p>
            <a:pPr>
              <a:buFontTx/>
              <a:buChar char="•"/>
            </a:pPr>
            <a:r>
              <a:rPr lang="en-US" altLang="en-US" dirty="0"/>
              <a:t>Exemption can be claimed even if one member takes their self-only offer</a:t>
            </a: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3A92CF8-EB34-44C8-AFD0-36E54BF31A9C}" type="slidenum">
              <a:rPr lang="en-US" altLang="en-US" smtClean="0">
                <a:latin typeface="Arial" panose="020B0604020202020204" pitchFamily="34" charset="0"/>
              </a:rPr>
              <a:pPr/>
              <a:t>60</a:t>
            </a:fld>
            <a:endParaRPr lang="en-US" altLang="en-US" dirty="0">
              <a:latin typeface="Arial" panose="020B0604020202020204" pitchFamily="34" charset="0"/>
            </a:endParaRPr>
          </a:p>
        </p:txBody>
      </p:sp>
    </p:spTree>
    <p:extLst>
      <p:ext uri="{BB962C8B-B14F-4D97-AF65-F5344CB8AC3E}">
        <p14:creationId xmlns:p14="http://schemas.microsoft.com/office/powerpoint/2010/main" val="3130327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Exemption would also apply if there is no offer of family coverage</a:t>
            </a:r>
          </a:p>
          <a:p>
            <a:r>
              <a:rPr lang="en-US" dirty="0"/>
              <a:t>The test is whether there is an affordable</a:t>
            </a:r>
            <a:r>
              <a:rPr lang="en-US" baseline="0" dirty="0"/>
              <a:t> offer of family coverage</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61</a:t>
            </a:fld>
            <a:endParaRPr lang="en-US" altLang="en-US" dirty="0"/>
          </a:p>
        </p:txBody>
      </p:sp>
    </p:spTree>
    <p:extLst>
      <p:ext uri="{BB962C8B-B14F-4D97-AF65-F5344CB8AC3E}">
        <p14:creationId xmlns:p14="http://schemas.microsoft.com/office/powerpoint/2010/main" val="35469317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The members do not have to be the</a:t>
            </a:r>
            <a:r>
              <a:rPr lang="en-US" altLang="en-US" dirty="0" smtClean="0"/>
              <a:t> taxpayer </a:t>
            </a:r>
            <a:r>
              <a:rPr lang="en-US" altLang="en-US" dirty="0"/>
              <a:t>and</a:t>
            </a:r>
            <a:r>
              <a:rPr lang="en-US" altLang="en-US" dirty="0" smtClean="0"/>
              <a:t> spouse</a:t>
            </a:r>
            <a:endParaRPr lang="en-US" altLang="en-US" dirty="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CC23ECDE-3BD0-4968-ACFE-736507855C72}" type="slidenum">
              <a:rPr lang="en-US" altLang="en-US" smtClean="0">
                <a:latin typeface="Arial" panose="020B0604020202020204" pitchFamily="34" charset="0"/>
              </a:rPr>
              <a:pPr/>
              <a:t>62</a:t>
            </a:fld>
            <a:endParaRPr lang="en-US" altLang="en-US" dirty="0">
              <a:latin typeface="Arial" panose="020B0604020202020204" pitchFamily="34" charset="0"/>
            </a:endParaRPr>
          </a:p>
        </p:txBody>
      </p:sp>
    </p:spTree>
    <p:extLst>
      <p:ext uri="{BB962C8B-B14F-4D97-AF65-F5344CB8AC3E}">
        <p14:creationId xmlns:p14="http://schemas.microsoft.com/office/powerpoint/2010/main" val="332720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1095-A filers have until January 31 to mail the form; it may take a few days for it to reach the taxpayer</a:t>
            </a:r>
          </a:p>
          <a:p>
            <a:pPr eaLnBrk="1" hangingPunct="1">
              <a:spcBef>
                <a:spcPct val="0"/>
              </a:spcBef>
            </a:pPr>
            <a:r>
              <a:rPr lang="en-US" altLang="en-US" dirty="0"/>
              <a:t>Shared policies and alternative calculation</a:t>
            </a:r>
            <a:r>
              <a:rPr lang="en-US" altLang="en-US" baseline="0" dirty="0"/>
              <a:t> discussed in day 2 lesson</a:t>
            </a: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AA5BEF4B-6977-46AA-ADBA-BAAFC83AA255}" type="slidenum">
              <a:rPr lang="en-US" altLang="en-US" smtClean="0"/>
              <a:pPr/>
              <a:t>9</a:t>
            </a:fld>
            <a:endParaRPr lang="en-US" altLang="en-US" dirty="0"/>
          </a:p>
        </p:txBody>
      </p:sp>
    </p:spTree>
    <p:extLst>
      <p:ext uri="{BB962C8B-B14F-4D97-AF65-F5344CB8AC3E}">
        <p14:creationId xmlns:p14="http://schemas.microsoft.com/office/powerpoint/2010/main" val="30076112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a:t>
            </a:r>
            <a:r>
              <a:rPr lang="en-US" altLang="en-US" baseline="0" dirty="0"/>
              <a:t> LCBP may be a HSA plan and that’s ok</a:t>
            </a:r>
          </a:p>
          <a:p>
            <a:pPr lvl="1"/>
            <a:r>
              <a:rPr lang="en-US" altLang="en-US" baseline="0" dirty="0"/>
              <a:t>An HSA plan has been crafted to meet the high deductible rules, but it is still MEC</a:t>
            </a:r>
            <a:endParaRPr lang="en-US" altLang="en-US" dirty="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5BABC7EB-F19A-48F5-A43F-5DB208818A7B}" type="slidenum">
              <a:rPr lang="en-US" altLang="en-US" smtClean="0">
                <a:latin typeface="Arial" panose="020B0604020202020204" pitchFamily="34" charset="0"/>
              </a:rPr>
              <a:pPr/>
              <a:t>64</a:t>
            </a:fld>
            <a:endParaRPr lang="en-US" altLang="en-US" dirty="0">
              <a:latin typeface="Arial" panose="020B0604020202020204" pitchFamily="34" charset="0"/>
            </a:endParaRPr>
          </a:p>
        </p:txBody>
      </p:sp>
    </p:spTree>
    <p:extLst>
      <p:ext uri="{BB962C8B-B14F-4D97-AF65-F5344CB8AC3E}">
        <p14:creationId xmlns:p14="http://schemas.microsoft.com/office/powerpoint/2010/main" val="37297967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Assume that grandchild</a:t>
            </a:r>
            <a:r>
              <a:rPr lang="en-US" altLang="en-US" baseline="0" dirty="0"/>
              <a:t> is </a:t>
            </a:r>
            <a:r>
              <a:rPr lang="en-US" altLang="en-US" b="1" dirty="0"/>
              <a:t>not</a:t>
            </a:r>
            <a:r>
              <a:rPr lang="en-US" altLang="en-US" dirty="0"/>
              <a:t> eligible for CHIP or Medicaid</a:t>
            </a:r>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93BEE483-E63F-4513-963E-A8940D4B1E0C}" type="slidenum">
              <a:rPr lang="en-US" altLang="en-US" smtClean="0">
                <a:latin typeface="Arial" panose="020B0604020202020204" pitchFamily="34" charset="0"/>
              </a:rPr>
              <a:pPr/>
              <a:t>65</a:t>
            </a:fld>
            <a:endParaRPr lang="en-US" altLang="en-US" dirty="0">
              <a:latin typeface="Arial" panose="020B0604020202020204" pitchFamily="34" charset="0"/>
            </a:endParaRPr>
          </a:p>
        </p:txBody>
      </p:sp>
    </p:spTree>
    <p:extLst>
      <p:ext uri="{BB962C8B-B14F-4D97-AF65-F5344CB8AC3E}">
        <p14:creationId xmlns:p14="http://schemas.microsoft.com/office/powerpoint/2010/main" val="8947393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Active military personnel are covered by TRICARE</a:t>
            </a:r>
          </a:p>
          <a:p>
            <a:pPr eaLnBrk="1" hangingPunct="1">
              <a:spcBef>
                <a:spcPct val="0"/>
              </a:spcBef>
              <a:buFontTx/>
              <a:buChar char="•"/>
            </a:pPr>
            <a:r>
              <a:rPr lang="en-US" altLang="en-US" dirty="0"/>
              <a:t>Government employees are covered by an employer-sponsored plan, not a government-sponsored plan</a:t>
            </a:r>
          </a:p>
          <a:p>
            <a:pPr eaLnBrk="1" hangingPunct="1">
              <a:spcBef>
                <a:spcPct val="0"/>
              </a:spcBef>
              <a:buFontTx/>
              <a:buChar char="•"/>
            </a:pPr>
            <a:r>
              <a:rPr lang="en-US" altLang="en-US" dirty="0"/>
              <a:t>Although state exchanges may have a different result, may not be able to get one policy that covers TP/SP and unrelated qualifying relative; the unrelated qualifying relative may need a separate quote for both Lines 1 and 10; the test will use the sum of the policy quotes</a:t>
            </a:r>
          </a:p>
          <a:p>
            <a:pPr eaLnBrk="1" hangingPunct="1">
              <a:spcBef>
                <a:spcPct val="0"/>
              </a:spcBef>
              <a:buFontTx/>
              <a:buChar char="•"/>
            </a:pPr>
            <a:endParaRPr lang="en-US" altLang="en-US" dirty="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77AD7122-C12F-4D16-A908-A3252CC7856C}" type="slidenum">
              <a:rPr lang="en-US" altLang="en-US" smtClean="0"/>
              <a:pPr/>
              <a:t>66</a:t>
            </a:fld>
            <a:endParaRPr lang="en-US" altLang="en-US" dirty="0"/>
          </a:p>
        </p:txBody>
      </p:sp>
    </p:spTree>
    <p:extLst>
      <p:ext uri="{BB962C8B-B14F-4D97-AF65-F5344CB8AC3E}">
        <p14:creationId xmlns:p14="http://schemas.microsoft.com/office/powerpoint/2010/main" val="7525967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MCA = Marketplace Coverage Affordability</a:t>
            </a:r>
          </a:p>
          <a:p>
            <a:r>
              <a:rPr lang="en-US" altLang="en-US" dirty="0"/>
              <a:t>LCBP = lowest cost bronze plan</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DF2F90EC-2348-486C-8C08-B7E8BEE967E2}" type="slidenum">
              <a:rPr lang="en-US" altLang="en-US" smtClean="0">
                <a:latin typeface="Arial" panose="020B0604020202020204" pitchFamily="34" charset="0"/>
              </a:rPr>
              <a:pPr/>
              <a:t>67</a:t>
            </a:fld>
            <a:endParaRPr lang="en-US" altLang="en-US" dirty="0">
              <a:latin typeface="Arial" panose="020B0604020202020204" pitchFamily="34" charset="0"/>
            </a:endParaRPr>
          </a:p>
        </p:txBody>
      </p:sp>
    </p:spTree>
    <p:extLst>
      <p:ext uri="{BB962C8B-B14F-4D97-AF65-F5344CB8AC3E}">
        <p14:creationId xmlns:p14="http://schemas.microsoft.com/office/powerpoint/2010/main" val="1151527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 may need to determine whether an individual is actually eligible for Medicaid. </a:t>
            </a:r>
          </a:p>
          <a:p>
            <a:pPr eaLnBrk="1" hangingPunct="1">
              <a:spcBef>
                <a:spcPct val="0"/>
              </a:spcBef>
            </a:pPr>
            <a:r>
              <a:rPr lang="en-US" altLang="en-US" dirty="0"/>
              <a:t>Ask the taxpayer or look on</a:t>
            </a:r>
            <a:r>
              <a:rPr lang="en-US" altLang="en-US" baseline="0" dirty="0"/>
              <a:t> Medicaid.gov for your state and county as income limits may be higher than 138%, especially for children under age 19 or pregnant women</a:t>
            </a:r>
            <a:endParaRPr lang="en-US" altLang="en-US" dirty="0"/>
          </a:p>
          <a:p>
            <a:pPr eaLnBrk="1" hangingPunct="1">
              <a:spcBef>
                <a:spcPct val="0"/>
              </a:spcBef>
            </a:pPr>
            <a:r>
              <a:rPr lang="en-US" altLang="en-US" dirty="0"/>
              <a:t>Generally for Expansion states: </a:t>
            </a:r>
          </a:p>
          <a:p>
            <a:pPr lvl="1" eaLnBrk="1" hangingPunct="1">
              <a:spcBef>
                <a:spcPct val="0"/>
              </a:spcBef>
            </a:pPr>
            <a:r>
              <a:rPr lang="en-US" altLang="en-US" dirty="0"/>
              <a:t>When the household MAGI (increased for untaxed social security benefits) is above 138% of the federal poverty line, the tax family is not eligible for Medicaid and is eligible for a PTC. Line 10 SLCSP will include all the individuals that do not have an employer offer. </a:t>
            </a:r>
          </a:p>
          <a:p>
            <a:pPr lvl="1" eaLnBrk="1" hangingPunct="1">
              <a:spcBef>
                <a:spcPct val="0"/>
              </a:spcBef>
            </a:pPr>
            <a:r>
              <a:rPr lang="en-US" altLang="en-US" dirty="0"/>
              <a:t>When the household MAGI (increased for untaxed social security benefits) is below 138%, the tax family would have been eligible for Medicaid </a:t>
            </a:r>
            <a:r>
              <a:rPr lang="en-US" altLang="en-US" i="1" dirty="0"/>
              <a:t>and not eligible for PTC</a:t>
            </a:r>
            <a:r>
              <a:rPr lang="en-US" altLang="en-US" dirty="0"/>
              <a:t>. In this case, Line 10 SLCSP will be zero. </a:t>
            </a:r>
          </a:p>
          <a:p>
            <a:pPr eaLnBrk="1" hangingPunct="1">
              <a:spcBef>
                <a:spcPct val="0"/>
              </a:spcBef>
            </a:pPr>
            <a:r>
              <a:rPr lang="en-US" altLang="en-US" dirty="0"/>
              <a:t>Generally</a:t>
            </a:r>
            <a:r>
              <a:rPr lang="en-US" altLang="en-US" baseline="0" dirty="0"/>
              <a:t> for</a:t>
            </a:r>
            <a:r>
              <a:rPr lang="en-US" altLang="en-US" dirty="0"/>
              <a:t> Non-expansion states: </a:t>
            </a:r>
          </a:p>
          <a:p>
            <a:pPr lvl="1" eaLnBrk="1" hangingPunct="1">
              <a:spcBef>
                <a:spcPct val="0"/>
              </a:spcBef>
            </a:pPr>
            <a:r>
              <a:rPr lang="en-US" altLang="en-US" dirty="0"/>
              <a:t>When the household MAGI (increased for untaxed social security benefits) is above 100% of the federal poverty line, the tax family is not eligible for Medicaid and is eligible for a PTC. Line 10 SLCSP will include all the individuals that do not have an employer offer. </a:t>
            </a:r>
          </a:p>
          <a:p>
            <a:pPr lvl="1" eaLnBrk="1" hangingPunct="1">
              <a:spcBef>
                <a:spcPct val="0"/>
              </a:spcBef>
            </a:pPr>
            <a:r>
              <a:rPr lang="en-US" altLang="en-US" dirty="0"/>
              <a:t>When the household MAGI (increased for untaxed social security benefits) is below 100% of the federal poverty line, the tax family would have been eligible for Medicaid and would therefore not be eligible for the PTC. In this case, Line 10 SLCSP will be zero. </a:t>
            </a:r>
          </a:p>
          <a:p>
            <a:pPr lvl="0" eaLnBrk="1" hangingPunct="1">
              <a:spcBef>
                <a:spcPct val="0"/>
              </a:spcBef>
            </a:pPr>
            <a:r>
              <a:rPr lang="en-US" altLang="en-US" b="1" i="1" dirty="0"/>
              <a:t>Tip</a:t>
            </a:r>
            <a:r>
              <a:rPr lang="en-US" altLang="en-US" i="1" dirty="0"/>
              <a:t>: </a:t>
            </a:r>
            <a:r>
              <a:rPr lang="en-US" altLang="en-US" dirty="0"/>
              <a:t>When the household MAGI (increased for untaxed social security benefits) is 0% to 138% of FPL and the tax family lived in a </a:t>
            </a:r>
            <a:r>
              <a:rPr lang="en-US" altLang="en-US" i="1" dirty="0"/>
              <a:t>non-expansion </a:t>
            </a:r>
            <a:r>
              <a:rPr lang="en-US" altLang="en-US" dirty="0"/>
              <a:t>state during any part of the year and did not have minimum essential coverage, use code G exemption for the whole year – the affordability calculation/exemption is not needed. </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1D43286-7C3E-45CB-A9DC-7B4F60E38ED0}" type="slidenum">
              <a:rPr lang="en-US" altLang="en-US" smtClean="0"/>
              <a:pPr/>
              <a:t>68</a:t>
            </a:fld>
            <a:endParaRPr lang="en-US" altLang="en-US" dirty="0"/>
          </a:p>
        </p:txBody>
      </p:sp>
    </p:spTree>
    <p:extLst>
      <p:ext uri="{BB962C8B-B14F-4D97-AF65-F5344CB8AC3E}">
        <p14:creationId xmlns:p14="http://schemas.microsoft.com/office/powerpoint/2010/main" val="3942377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69</a:t>
            </a:fld>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5261" indent="-165261" defTabSz="881390">
              <a:defRPr/>
            </a:pPr>
            <a:r>
              <a:rPr lang="en-US" altLang="en-US" dirty="0"/>
              <a:t>Exemption met for all months in this example</a:t>
            </a:r>
          </a:p>
          <a:p>
            <a:pPr marL="165261" indent="-165261" defTabSz="881390">
              <a:defRPr/>
            </a:pPr>
            <a:r>
              <a:rPr lang="en-US" altLang="en-US" dirty="0"/>
              <a:t>Remind class that affordability threshold</a:t>
            </a:r>
            <a:r>
              <a:rPr lang="en-US" altLang="en-US" baseline="0" dirty="0"/>
              <a:t> (slide 71) does not include untaxed social security, but would </a:t>
            </a:r>
            <a:r>
              <a:rPr lang="en-US" altLang="en-US" b="1" baseline="0" dirty="0"/>
              <a:t>include pre-tax medical</a:t>
            </a:r>
            <a:endParaRPr lang="en-US" altLang="en-US" b="1" dirty="0"/>
          </a:p>
          <a:p>
            <a:endParaRPr lang="en-US" altLang="en-US" dirty="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EC7A84CB-01AA-4D80-8107-FA6FD77176C1}" type="slidenum">
              <a:rPr lang="en-US" altLang="en-US" smtClean="0">
                <a:latin typeface="Arial" panose="020B0604020202020204" pitchFamily="34" charset="0"/>
              </a:rPr>
              <a:pPr/>
              <a:t>70</a:t>
            </a:fld>
            <a:endParaRPr lang="en-US" altLang="en-US" dirty="0">
              <a:latin typeface="Arial" panose="020B0604020202020204" pitchFamily="34" charset="0"/>
            </a:endParaRPr>
          </a:p>
        </p:txBody>
      </p:sp>
    </p:spTree>
    <p:extLst>
      <p:ext uri="{BB962C8B-B14F-4D97-AF65-F5344CB8AC3E}">
        <p14:creationId xmlns:p14="http://schemas.microsoft.com/office/powerpoint/2010/main" val="24446102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Exemption met for all months in this example</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3B589886-CCBE-4F96-B78C-57E691F0D040}" type="slidenum">
              <a:rPr lang="en-US" altLang="en-US" smtClean="0">
                <a:latin typeface="Arial" panose="020B0604020202020204" pitchFamily="34" charset="0"/>
              </a:rPr>
              <a:pPr/>
              <a:t>71</a:t>
            </a:fld>
            <a:endParaRPr lang="en-US" altLang="en-US" dirty="0">
              <a:latin typeface="Arial" panose="020B0604020202020204" pitchFamily="34" charset="0"/>
            </a:endParaRPr>
          </a:p>
        </p:txBody>
      </p:sp>
    </p:spTree>
    <p:extLst>
      <p:ext uri="{BB962C8B-B14F-4D97-AF65-F5344CB8AC3E}">
        <p14:creationId xmlns:p14="http://schemas.microsoft.com/office/powerpoint/2010/main" val="2442727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This</a:t>
            </a:r>
            <a:r>
              <a:rPr lang="en-US" baseline="0" dirty="0"/>
              <a:t> is the full worksheet</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72</a:t>
            </a:fld>
            <a:endParaRPr lang="en-US" altLang="en-US" dirty="0"/>
          </a:p>
        </p:txBody>
      </p:sp>
    </p:spTree>
    <p:extLst>
      <p:ext uri="{BB962C8B-B14F-4D97-AF65-F5344CB8AC3E}">
        <p14:creationId xmlns:p14="http://schemas.microsoft.com/office/powerpoint/2010/main" val="3054096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DDEC9AA8-7C8E-40D1-81A0-647E367408E1}" type="slidenum">
              <a:rPr lang="en-US" altLang="en-US" smtClean="0">
                <a:latin typeface="Arial" panose="020B0604020202020204" pitchFamily="34" charset="0"/>
              </a:rPr>
              <a:pPr/>
              <a:t>75</a:t>
            </a:fld>
            <a:endParaRPr lang="en-US" altLang="en-US" dirty="0">
              <a:latin typeface="Arial" panose="020B0604020202020204" pitchFamily="34" charset="0"/>
            </a:endParaRPr>
          </a:p>
        </p:txBody>
      </p:sp>
    </p:spTree>
    <p:extLst>
      <p:ext uri="{BB962C8B-B14F-4D97-AF65-F5344CB8AC3E}">
        <p14:creationId xmlns:p14="http://schemas.microsoft.com/office/powerpoint/2010/main" val="305742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None/>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3D6B5045-E808-42BA-B01D-4E366E60DD3C}" type="slidenum">
              <a:rPr lang="en-US" altLang="en-US" smtClean="0">
                <a:solidFill>
                  <a:srgbClr val="000000"/>
                </a:solidFill>
              </a:rPr>
              <a:pPr/>
              <a:t>10</a:t>
            </a:fld>
            <a:endParaRPr lang="en-US" altLang="en-US" dirty="0">
              <a:solidFill>
                <a:srgbClr val="000000"/>
              </a:solidFill>
            </a:endParaRPr>
          </a:p>
        </p:txBody>
      </p:sp>
    </p:spTree>
    <p:extLst>
      <p:ext uri="{BB962C8B-B14F-4D97-AF65-F5344CB8AC3E}">
        <p14:creationId xmlns:p14="http://schemas.microsoft.com/office/powerpoint/2010/main" val="33872298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D2B5ABC-30DA-461A-B2C6-FB83F53FB0A2}" type="slidenum">
              <a:rPr lang="en-US" altLang="en-US" smtClean="0">
                <a:latin typeface="Arial" panose="020B0604020202020204" pitchFamily="34" charset="0"/>
              </a:rPr>
              <a:pPr/>
              <a:t>76</a:t>
            </a:fld>
            <a:endParaRPr lang="en-US" altLang="en-US" dirty="0">
              <a:latin typeface="Arial" panose="020B0604020202020204" pitchFamily="34" charset="0"/>
            </a:endParaRPr>
          </a:p>
        </p:txBody>
      </p:sp>
    </p:spTree>
    <p:extLst>
      <p:ext uri="{BB962C8B-B14F-4D97-AF65-F5344CB8AC3E}">
        <p14:creationId xmlns:p14="http://schemas.microsoft.com/office/powerpoint/2010/main" val="1243952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Medicaid</a:t>
            </a:r>
            <a:r>
              <a:rPr lang="en-US" altLang="en-US" baseline="0" dirty="0"/>
              <a:t> eligibility may have a 45-day waiting period before eligibility – for this example, assumed that Medicaid eligibility started in February (could have lost his job early Jan)</a:t>
            </a:r>
            <a:endParaRPr lang="en-US" altLang="en-US" dirty="0"/>
          </a:p>
          <a:p>
            <a:r>
              <a:rPr lang="en-US" altLang="en-US" dirty="0"/>
              <a:t>Medicaid</a:t>
            </a:r>
            <a:r>
              <a:rPr lang="en-US" altLang="en-US" baseline="0" dirty="0"/>
              <a:t> eligibility may really continue until the next evaluation date</a:t>
            </a:r>
          </a:p>
          <a:p>
            <a:r>
              <a:rPr lang="en-US" altLang="en-US" baseline="0" dirty="0"/>
              <a:t>For purposes of this example, it is assumed that Tommy was not eligible for Medicaid at all in November and December</a:t>
            </a:r>
            <a:endParaRPr lang="en-US" altLang="en-US" dirty="0"/>
          </a:p>
          <a:p>
            <a:endParaRPr lang="en-US" alt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1F0E6817-D068-425D-912B-517ABA1BF5B9}" type="slidenum">
              <a:rPr lang="en-US" altLang="en-US" smtClean="0">
                <a:latin typeface="Arial" panose="020B0604020202020204" pitchFamily="34" charset="0"/>
              </a:rPr>
              <a:pPr/>
              <a:t>77</a:t>
            </a:fld>
            <a:endParaRPr lang="en-US" altLang="en-US" dirty="0">
              <a:latin typeface="Arial" panose="020B0604020202020204" pitchFamily="34" charset="0"/>
            </a:endParaRPr>
          </a:p>
        </p:txBody>
      </p:sp>
    </p:spTree>
    <p:extLst>
      <p:ext uri="{BB962C8B-B14F-4D97-AF65-F5344CB8AC3E}">
        <p14:creationId xmlns:p14="http://schemas.microsoft.com/office/powerpoint/2010/main" val="794963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Emphasize to always use annual amounts</a:t>
            </a:r>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5CB9E33B-91F3-4B37-84C3-A7A21C8C286E}" type="slidenum">
              <a:rPr lang="en-US" altLang="en-US" smtClean="0">
                <a:latin typeface="Arial" panose="020B0604020202020204" pitchFamily="34" charset="0"/>
              </a:rPr>
              <a:pPr/>
              <a:t>78</a:t>
            </a:fld>
            <a:endParaRPr lang="en-US" altLang="en-US" dirty="0">
              <a:latin typeface="Arial" panose="020B0604020202020204" pitchFamily="34" charset="0"/>
            </a:endParaRPr>
          </a:p>
        </p:txBody>
      </p:sp>
    </p:spTree>
    <p:extLst>
      <p:ext uri="{BB962C8B-B14F-4D97-AF65-F5344CB8AC3E}">
        <p14:creationId xmlns:p14="http://schemas.microsoft.com/office/powerpoint/2010/main" val="6405282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128F13D0-6343-4A3F-B49D-22325914B5B3}" type="slidenum">
              <a:rPr lang="en-US" altLang="en-US" smtClean="0">
                <a:latin typeface="Arial" panose="020B0604020202020204" pitchFamily="34" charset="0"/>
              </a:rPr>
              <a:pPr/>
              <a:t>79</a:t>
            </a:fld>
            <a:endParaRPr lang="en-US" altLang="en-US" dirty="0">
              <a:latin typeface="Arial" panose="020B0604020202020204" pitchFamily="34" charset="0"/>
            </a:endParaRPr>
          </a:p>
        </p:txBody>
      </p:sp>
    </p:spTree>
    <p:extLst>
      <p:ext uri="{BB962C8B-B14F-4D97-AF65-F5344CB8AC3E}">
        <p14:creationId xmlns:p14="http://schemas.microsoft.com/office/powerpoint/2010/main" val="29000529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Emphasize to always use annual amounts</a:t>
            </a:r>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5CB9E33B-91F3-4B37-84C3-A7A21C8C286E}" type="slidenum">
              <a:rPr lang="en-US" altLang="en-US" smtClean="0">
                <a:latin typeface="Arial" panose="020B0604020202020204" pitchFamily="34" charset="0"/>
              </a:rPr>
              <a:pPr/>
              <a:t>80</a:t>
            </a:fld>
            <a:endParaRPr lang="en-US" altLang="en-US" dirty="0">
              <a:latin typeface="Arial" panose="020B0604020202020204" pitchFamily="34" charset="0"/>
            </a:endParaRPr>
          </a:p>
        </p:txBody>
      </p:sp>
    </p:spTree>
    <p:extLst>
      <p:ext uri="{BB962C8B-B14F-4D97-AF65-F5344CB8AC3E}">
        <p14:creationId xmlns:p14="http://schemas.microsoft.com/office/powerpoint/2010/main" val="34721146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Highlight that prior November</a:t>
            </a:r>
            <a:r>
              <a:rPr lang="en-US" altLang="en-US" baseline="0" dirty="0"/>
              <a:t> and </a:t>
            </a:r>
            <a:r>
              <a:rPr lang="en-US" altLang="en-US" dirty="0"/>
              <a:t>December were gap months as no coverage and no exemption.</a:t>
            </a:r>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1FBB849E-AA13-4DFD-96F2-07D8561B54FF}" type="slidenum">
              <a:rPr lang="en-US" altLang="en-US" smtClean="0">
                <a:latin typeface="Arial" panose="020B0604020202020204" pitchFamily="34" charset="0"/>
              </a:rPr>
              <a:pPr/>
              <a:t>81</a:t>
            </a:fld>
            <a:endParaRPr lang="en-US" altLang="en-US" dirty="0">
              <a:latin typeface="Arial" panose="020B0604020202020204" pitchFamily="34" charset="0"/>
            </a:endParaRPr>
          </a:p>
        </p:txBody>
      </p:sp>
    </p:spTree>
    <p:extLst>
      <p:ext uri="{BB962C8B-B14F-4D97-AF65-F5344CB8AC3E}">
        <p14:creationId xmlns:p14="http://schemas.microsoft.com/office/powerpoint/2010/main" val="25711215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dirty="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6BCE2A4-4599-4290-B339-8329FDB38BB2}" type="slidenum">
              <a:rPr lang="en-US" altLang="en-US" smtClean="0">
                <a:latin typeface="Arial" panose="020B0604020202020204" pitchFamily="34" charset="0"/>
              </a:rPr>
              <a:pPr/>
              <a:t>84</a:t>
            </a:fld>
            <a:endParaRPr lang="en-US" altLang="en-US" dirty="0">
              <a:latin typeface="Arial" panose="020B0604020202020204" pitchFamily="34" charset="0"/>
            </a:endParaRPr>
          </a:p>
        </p:txBody>
      </p:sp>
    </p:spTree>
    <p:extLst>
      <p:ext uri="{BB962C8B-B14F-4D97-AF65-F5344CB8AC3E}">
        <p14:creationId xmlns:p14="http://schemas.microsoft.com/office/powerpoint/2010/main" val="9771908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3927043F-A59B-47E6-B38B-0416CD8F3F56}" type="slidenum">
              <a:rPr lang="en-US" altLang="en-US" smtClean="0"/>
              <a:pPr/>
              <a:t>85</a:t>
            </a:fld>
            <a:endParaRPr lang="en-US" altLang="en-US" dirty="0"/>
          </a:p>
        </p:txBody>
      </p:sp>
    </p:spTree>
    <p:extLst>
      <p:ext uri="{BB962C8B-B14F-4D97-AF65-F5344CB8AC3E}">
        <p14:creationId xmlns:p14="http://schemas.microsoft.com/office/powerpoint/2010/main" val="24291898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US" altLang="en-US" dirty="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9AE2B253-9B42-42F9-9FDD-5A0BAF24854D}" type="slidenum">
              <a:rPr lang="en-US" altLang="en-US" smtClean="0">
                <a:latin typeface="Arial" panose="020B0604020202020204" pitchFamily="34" charset="0"/>
              </a:rPr>
              <a:pPr/>
              <a:t>89</a:t>
            </a:fld>
            <a:endParaRPr lang="en-US" altLang="en-US" dirty="0">
              <a:latin typeface="Arial" panose="020B0604020202020204" pitchFamily="34" charset="0"/>
            </a:endParaRPr>
          </a:p>
        </p:txBody>
      </p:sp>
    </p:spTree>
    <p:extLst>
      <p:ext uri="{BB962C8B-B14F-4D97-AF65-F5344CB8AC3E}">
        <p14:creationId xmlns:p14="http://schemas.microsoft.com/office/powerpoint/2010/main" val="24165556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90</a:t>
            </a:fld>
            <a:endParaRPr lang="en-US" altLang="en-US" dirty="0"/>
          </a:p>
        </p:txBody>
      </p:sp>
    </p:spTree>
    <p:extLst>
      <p:ext uri="{BB962C8B-B14F-4D97-AF65-F5344CB8AC3E}">
        <p14:creationId xmlns:p14="http://schemas.microsoft.com/office/powerpoint/2010/main" val="270594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It’s important to know the type of coverage for each individual</a:t>
            </a:r>
            <a:r>
              <a:rPr lang="en-US" altLang="en-US" baseline="0" dirty="0" smtClean="0"/>
              <a:t> for the affordability exemption (discussed later)</a:t>
            </a:r>
            <a:endParaRPr lang="en-US" altLang="en-US" dirty="0" smtClean="0"/>
          </a:p>
          <a:p>
            <a:pPr eaLnBrk="1" hangingPunct="1">
              <a:spcBef>
                <a:spcPct val="0"/>
              </a:spcBef>
              <a:buFontTx/>
              <a:buChar char="•"/>
            </a:pPr>
            <a:r>
              <a:rPr lang="en-US" altLang="en-US" dirty="0" smtClean="0"/>
              <a:t>Foreign </a:t>
            </a:r>
            <a:r>
              <a:rPr lang="en-US" altLang="en-US" dirty="0"/>
              <a:t>employer coverage is generally MEC</a:t>
            </a:r>
          </a:p>
          <a:p>
            <a:pPr eaLnBrk="1" hangingPunct="1">
              <a:spcBef>
                <a:spcPct val="0"/>
              </a:spcBef>
              <a:buFontTx/>
              <a:buChar char="•"/>
            </a:pPr>
            <a:r>
              <a:rPr lang="en-US" altLang="en-US" dirty="0"/>
              <a:t>Emphasize that if ESI is taken, it is MEC and it doesn’t matter that it did not provide minimum value</a:t>
            </a:r>
          </a:p>
          <a:p>
            <a:pPr eaLnBrk="1" hangingPunct="1">
              <a:spcBef>
                <a:spcPct val="0"/>
              </a:spcBef>
              <a:buFontTx/>
              <a:buChar char="•"/>
            </a:pPr>
            <a:r>
              <a:rPr lang="en-US" altLang="en-US" dirty="0"/>
              <a:t>Nonappropriated Fund Health Benefits Program of the Department of Defense program is both government-sponsored coverage and employer-sponsored coverage.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1B0AE509-3FB3-4D23-B613-6FEEA3FFD768}" type="slidenum">
              <a:rPr lang="en-US" altLang="en-US" smtClean="0"/>
              <a:pPr/>
              <a:t>12</a:t>
            </a:fld>
            <a:endParaRPr lang="en-US" altLang="en-US" dirty="0"/>
          </a:p>
        </p:txBody>
      </p:sp>
    </p:spTree>
    <p:extLst>
      <p:ext uri="{BB962C8B-B14F-4D97-AF65-F5344CB8AC3E}">
        <p14:creationId xmlns:p14="http://schemas.microsoft.com/office/powerpoint/2010/main" val="3564171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Form 1095-A Affordable Insurance Marketplace Statement shows the amount of their premiums and advance credit payments including the premium for the applicable benchmark plans used to compute the credit, the total premium for the coverage of the taxpayer, the advance credit, the SSN and names of all covered and other relevant information.</a:t>
            </a:r>
          </a:p>
          <a:p>
            <a:pPr eaLnBrk="1" hangingPunct="1">
              <a:spcBef>
                <a:spcPct val="0"/>
              </a:spcBef>
            </a:pPr>
            <a:r>
              <a:rPr lang="en-US" altLang="en-US" dirty="0"/>
              <a:t>Form 8962 is used to compute the premium tax credit on the tax return and to reconcile the advance credit payments or credit.</a:t>
            </a:r>
            <a:endParaRPr lang="en-US" altLang="en-US" dirty="0" smtClean="0"/>
          </a:p>
          <a:p>
            <a:pPr eaLnBrk="1" hangingPunct="1">
              <a:spcBef>
                <a:spcPct val="0"/>
              </a:spcBef>
            </a:pPr>
            <a:endParaRPr lang="en-US" altLang="en-US" dirty="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4C39F1E1-6F8E-42D2-AAFA-17C121EB85E8}" type="slidenum">
              <a:rPr lang="en-US" altLang="en-US" smtClean="0">
                <a:solidFill>
                  <a:srgbClr val="000000"/>
                </a:solidFill>
              </a:rPr>
              <a:pPr/>
              <a:t>92</a:t>
            </a:fld>
            <a:endParaRPr lang="en-US" altLang="en-US" dirty="0">
              <a:solidFill>
                <a:srgbClr val="000000"/>
              </a:solidFill>
            </a:endParaRPr>
          </a:p>
        </p:txBody>
      </p:sp>
    </p:spTree>
    <p:extLst>
      <p:ext uri="{BB962C8B-B14F-4D97-AF65-F5344CB8AC3E}">
        <p14:creationId xmlns:p14="http://schemas.microsoft.com/office/powerpoint/2010/main" val="11877398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DC9FE02C-2009-47CD-A853-43CDAA29E2CE}" type="slidenum">
              <a:rPr lang="en-US" altLang="en-US" smtClean="0">
                <a:solidFill>
                  <a:srgbClr val="000000"/>
                </a:solidFill>
              </a:rPr>
              <a:pPr/>
              <a:t>93</a:t>
            </a:fld>
            <a:endParaRPr lang="en-US" altLang="en-US" dirty="0">
              <a:solidFill>
                <a:srgbClr val="000000"/>
              </a:solidFill>
            </a:endParaRPr>
          </a:p>
        </p:txBody>
      </p:sp>
    </p:spTree>
    <p:extLst>
      <p:ext uri="{BB962C8B-B14F-4D97-AF65-F5344CB8AC3E}">
        <p14:creationId xmlns:p14="http://schemas.microsoft.com/office/powerpoint/2010/main" val="12550792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dirty="0"/>
              <a:t>Employee safe</a:t>
            </a:r>
            <a:r>
              <a:rPr lang="en-US" altLang="en-US" baseline="0" dirty="0"/>
              <a:t> harbor rule – </a:t>
            </a:r>
          </a:p>
          <a:p>
            <a:pPr lvl="1">
              <a:buFont typeface="Arial" panose="020B0604020202020204" pitchFamily="34" charset="0"/>
              <a:buChar char="•"/>
            </a:pPr>
            <a:r>
              <a:rPr lang="en-US" altLang="en-US" baseline="0" dirty="0"/>
              <a:t>Mkt determines that employer plan is unaffordable</a:t>
            </a:r>
          </a:p>
          <a:p>
            <a:pPr lvl="1">
              <a:buFont typeface="Arial" panose="020B0604020202020204" pitchFamily="34" charset="0"/>
              <a:buChar char="•"/>
            </a:pPr>
            <a:r>
              <a:rPr lang="en-US" altLang="en-US" baseline="0" dirty="0"/>
              <a:t>Even if the employer plan turns out to be affordable based on actual household income, employee remains eligible for PTC</a:t>
            </a:r>
          </a:p>
          <a:p>
            <a:pPr lvl="1">
              <a:buFont typeface="Arial" panose="020B0604020202020204" pitchFamily="34" charset="0"/>
              <a:buChar char="•"/>
            </a:pPr>
            <a:r>
              <a:rPr lang="en-US" altLang="en-US" baseline="0" dirty="0"/>
              <a:t>If affordable all of the second year, loses the safe harbor</a:t>
            </a:r>
            <a:endParaRPr lang="en-US" altLang="en-US" dirty="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4CBA371-C053-4EB6-83A4-099065791C5A}" type="slidenum">
              <a:rPr lang="en-US" altLang="en-US" smtClean="0">
                <a:latin typeface="Arial" panose="020B0604020202020204" pitchFamily="34" charset="0"/>
              </a:rPr>
              <a:pPr/>
              <a:t>94</a:t>
            </a:fld>
            <a:endParaRPr lang="en-US" altLang="en-US" dirty="0">
              <a:latin typeface="Arial" panose="020B0604020202020204" pitchFamily="34" charset="0"/>
            </a:endParaRPr>
          </a:p>
        </p:txBody>
      </p:sp>
    </p:spTree>
    <p:extLst>
      <p:ext uri="{BB962C8B-B14F-4D97-AF65-F5344CB8AC3E}">
        <p14:creationId xmlns:p14="http://schemas.microsoft.com/office/powerpoint/2010/main" val="39241882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356" eaLnBrk="1" hangingPunct="1">
              <a:spcBef>
                <a:spcPct val="0"/>
              </a:spcBef>
              <a:buFont typeface="Arial" panose="020B0604020202020204" pitchFamily="34" charset="0"/>
              <a:buChar char="•"/>
            </a:pPr>
            <a:r>
              <a:rPr lang="en-US" altLang="en-US" dirty="0"/>
              <a:t>The Marketplace will make the eligibility determination. </a:t>
            </a:r>
            <a:r>
              <a:rPr lang="en-US" altLang="en-US" dirty="0" smtClean="0"/>
              <a:t>Taxpayer </a:t>
            </a:r>
            <a:r>
              <a:rPr lang="en-US" altLang="en-US" dirty="0"/>
              <a:t>is responsible for keeping Mkt up to date.</a:t>
            </a:r>
          </a:p>
          <a:p>
            <a:pPr defTabSz="930356" eaLnBrk="1" hangingPunct="1">
              <a:spcBef>
                <a:spcPct val="0"/>
              </a:spcBef>
              <a:buFont typeface="Arial" panose="020B0604020202020204" pitchFamily="34" charset="0"/>
              <a:buChar char="•"/>
            </a:pPr>
            <a:endParaRPr lang="en-US" altLang="en-US" dirty="0"/>
          </a:p>
          <a:p>
            <a:pPr defTabSz="930356" eaLnBrk="1" hangingPunct="1">
              <a:spcBef>
                <a:spcPct val="0"/>
              </a:spcBef>
            </a:pPr>
            <a:endParaRPr lang="en-US" altLang="en-US" dirty="0"/>
          </a:p>
          <a:p>
            <a:pPr defTabSz="930356" eaLnBrk="1" hangingPunct="1">
              <a:spcBef>
                <a:spcPct val="0"/>
              </a:spcBef>
            </a:pPr>
            <a:endParaRPr lang="en-US" altLang="en-US" dirty="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1C1C16C6-9BA3-4AC1-9288-2E3595C468C8}" type="slidenum">
              <a:rPr lang="en-US" altLang="en-US" smtClean="0">
                <a:solidFill>
                  <a:srgbClr val="000000"/>
                </a:solidFill>
              </a:rPr>
              <a:pPr/>
              <a:t>95</a:t>
            </a:fld>
            <a:endParaRPr lang="en-US" altLang="en-US" dirty="0">
              <a:solidFill>
                <a:srgbClr val="000000"/>
              </a:solidFill>
            </a:endParaRPr>
          </a:p>
        </p:txBody>
      </p:sp>
    </p:spTree>
    <p:extLst>
      <p:ext uri="{BB962C8B-B14F-4D97-AF65-F5344CB8AC3E}">
        <p14:creationId xmlns:p14="http://schemas.microsoft.com/office/powerpoint/2010/main" val="37977117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endParaRPr lang="en-US" altLang="en-US" dirty="0"/>
          </a:p>
        </p:txBody>
      </p:sp>
      <p:sp>
        <p:nvSpPr>
          <p:cNvPr id="28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0A65B97C-3F69-4564-9085-25812DA7BF99}" type="slidenum">
              <a:rPr lang="en-US" altLang="en-US" smtClean="0">
                <a:latin typeface="Arial" panose="020B0604020202020204" pitchFamily="34" charset="0"/>
              </a:rPr>
              <a:pPr/>
              <a:t>96</a:t>
            </a:fld>
            <a:endParaRPr lang="en-US" altLang="en-US" dirty="0">
              <a:latin typeface="Arial" panose="020B0604020202020204" pitchFamily="34" charset="0"/>
            </a:endParaRPr>
          </a:p>
        </p:txBody>
      </p:sp>
    </p:spTree>
    <p:extLst>
      <p:ext uri="{BB962C8B-B14F-4D97-AF65-F5344CB8AC3E}">
        <p14:creationId xmlns:p14="http://schemas.microsoft.com/office/powerpoint/2010/main" val="26072142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356" eaLnBrk="1" hangingPunct="1">
              <a:spcBef>
                <a:spcPct val="0"/>
              </a:spcBef>
            </a:pPr>
            <a:r>
              <a:rPr lang="en-US" altLang="en-US" dirty="0"/>
              <a:t>Emphasize: 400.999% is less than 401% - TaxSlayer handles properly.</a:t>
            </a:r>
          </a:p>
          <a:p>
            <a:pPr defTabSz="930356" eaLnBrk="1" hangingPunct="1">
              <a:spcBef>
                <a:spcPct val="0"/>
              </a:spcBef>
            </a:pPr>
            <a:r>
              <a:rPr lang="en-US" altLang="en-US" dirty="0"/>
              <a:t>If 1095-A is</a:t>
            </a:r>
            <a:r>
              <a:rPr lang="en-US" altLang="en-US" baseline="0" dirty="0"/>
              <a:t> input, TaxSlayer automatically computes PTC and applies the cap</a:t>
            </a:r>
            <a:endParaRPr lang="en-US" altLang="en-US" dirty="0"/>
          </a:p>
          <a:p>
            <a:pPr defTabSz="930356" eaLnBrk="1" hangingPunct="1">
              <a:spcBef>
                <a:spcPct val="0"/>
              </a:spcBef>
            </a:pPr>
            <a:endParaRPr lang="en-US" altLang="en-US" dirty="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78FC6EA0-8970-4CBD-ABD3-567B43F5B6B7}" type="slidenum">
              <a:rPr lang="en-US" altLang="en-US" smtClean="0">
                <a:solidFill>
                  <a:srgbClr val="000000"/>
                </a:solidFill>
              </a:rPr>
              <a:pPr/>
              <a:t>97</a:t>
            </a:fld>
            <a:endParaRPr lang="en-US" altLang="en-US" dirty="0">
              <a:solidFill>
                <a:srgbClr val="000000"/>
              </a:solidFill>
            </a:endParaRPr>
          </a:p>
        </p:txBody>
      </p:sp>
    </p:spTree>
    <p:extLst>
      <p:ext uri="{BB962C8B-B14F-4D97-AF65-F5344CB8AC3E}">
        <p14:creationId xmlns:p14="http://schemas.microsoft.com/office/powerpoint/2010/main" val="28777129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356" eaLnBrk="1" hangingPunct="1">
              <a:spcBef>
                <a:spcPct val="0"/>
              </a:spcBef>
              <a:buFont typeface="Arial" panose="020B0604020202020204" pitchFamily="34" charset="0"/>
              <a:buChar char="•"/>
            </a:pPr>
            <a:r>
              <a:rPr lang="en-US" altLang="en-US" dirty="0"/>
              <a:t>The Marketplace will make the eligibility determination. </a:t>
            </a:r>
            <a:r>
              <a:rPr lang="en-US" altLang="en-US" dirty="0" smtClean="0"/>
              <a:t>Taxpayer </a:t>
            </a:r>
            <a:r>
              <a:rPr lang="en-US" altLang="en-US" dirty="0"/>
              <a:t>is responsible for keeping Mkt up to date.</a:t>
            </a:r>
          </a:p>
          <a:p>
            <a:pPr defTabSz="930356" eaLnBrk="1" hangingPunct="1">
              <a:spcBef>
                <a:spcPct val="0"/>
              </a:spcBef>
              <a:buFont typeface="Arial" panose="020B0604020202020204" pitchFamily="34" charset="0"/>
              <a:buChar char="•"/>
            </a:pPr>
            <a:r>
              <a:rPr lang="en-US" altLang="en-US" dirty="0"/>
              <a:t>First day of month coverage requirement is met by a child born, adopted or placed in the home for adoption or foster care during the month.</a:t>
            </a:r>
          </a:p>
          <a:p>
            <a:pPr defTabSz="930356" eaLnBrk="1" hangingPunct="1">
              <a:spcBef>
                <a:spcPct val="0"/>
              </a:spcBef>
              <a:buFont typeface="Arial" panose="020B0604020202020204" pitchFamily="34" charset="0"/>
              <a:buChar char="•"/>
            </a:pPr>
            <a:endParaRPr lang="en-US" altLang="en-US" dirty="0"/>
          </a:p>
          <a:p>
            <a:pPr defTabSz="930356" eaLnBrk="1" hangingPunct="1">
              <a:spcBef>
                <a:spcPct val="0"/>
              </a:spcBef>
            </a:pPr>
            <a:endParaRPr lang="en-US" altLang="en-US" dirty="0"/>
          </a:p>
          <a:p>
            <a:pPr defTabSz="930356" eaLnBrk="1" hangingPunct="1">
              <a:spcBef>
                <a:spcPct val="0"/>
              </a:spcBef>
            </a:pPr>
            <a:endParaRPr lang="en-US" altLang="en-US" dirty="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46292909-ABB5-4B1F-B221-DBBC8052EFE0}" type="slidenum">
              <a:rPr lang="en-US" altLang="en-US" smtClean="0">
                <a:solidFill>
                  <a:srgbClr val="000000"/>
                </a:solidFill>
              </a:rPr>
              <a:pPr/>
              <a:t>98</a:t>
            </a:fld>
            <a:endParaRPr lang="en-US" altLang="en-US" dirty="0">
              <a:solidFill>
                <a:srgbClr val="000000"/>
              </a:solidFill>
            </a:endParaRPr>
          </a:p>
        </p:txBody>
      </p:sp>
    </p:spTree>
    <p:extLst>
      <p:ext uri="{BB962C8B-B14F-4D97-AF65-F5344CB8AC3E}">
        <p14:creationId xmlns:p14="http://schemas.microsoft.com/office/powerpoint/2010/main" val="30248576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0356" eaLnBrk="1" hangingPunct="1">
              <a:spcBef>
                <a:spcPct val="0"/>
              </a:spcBef>
              <a:buNone/>
            </a:pPr>
            <a:r>
              <a:rPr lang="en-US" altLang="en-US" dirty="0"/>
              <a:t>• May be exhibited on Form 1095-A and Form 1095-B or 1095-C with data for the same month(</a:t>
            </a:r>
            <a:r>
              <a:rPr lang="en-US" altLang="en-US" dirty="0" smtClean="0"/>
              <a:t>s</a:t>
            </a:r>
          </a:p>
          <a:p>
            <a:pPr marL="0" indent="0" defTabSz="930356" eaLnBrk="1" hangingPunct="1">
              <a:spcBef>
                <a:spcPct val="0"/>
              </a:spcBef>
              <a:buNone/>
            </a:pPr>
            <a:r>
              <a:rPr lang="en-US" altLang="en-US" dirty="0"/>
              <a:t>The forms may not be received until the end of March – IRS extended the due </a:t>
            </a:r>
            <a:r>
              <a:rPr lang="en-US" altLang="en-US" dirty="0" smtClean="0"/>
              <a:t>date</a:t>
            </a:r>
          </a:p>
          <a:p>
            <a:pPr marL="0" indent="0" defTabSz="930356" eaLnBrk="1" hangingPunct="1">
              <a:spcBef>
                <a:spcPct val="0"/>
              </a:spcBef>
              <a:buFont typeface="Courier New"/>
              <a:buNone/>
            </a:pPr>
            <a:endParaRPr lang="en-US" altLang="en-US" dirty="0" smtClean="0"/>
          </a:p>
          <a:p>
            <a:pPr marL="0" indent="0" defTabSz="930356" eaLnBrk="1" hangingPunct="1">
              <a:spcBef>
                <a:spcPct val="0"/>
              </a:spcBef>
              <a:buFont typeface="Courier New"/>
              <a:buNone/>
            </a:pPr>
            <a:r>
              <a:rPr lang="en-US" altLang="en-US" dirty="0" smtClean="0"/>
              <a:t>2018 Affordability</a:t>
            </a:r>
            <a:r>
              <a:rPr lang="en-US" altLang="en-US" baseline="0" dirty="0" smtClean="0"/>
              <a:t> threshold for </a:t>
            </a:r>
            <a:r>
              <a:rPr lang="en-US" altLang="en-US" b="1" baseline="0" dirty="0" smtClean="0"/>
              <a:t>PTC</a:t>
            </a:r>
            <a:r>
              <a:rPr lang="en-US" altLang="en-US" baseline="0" dirty="0" smtClean="0"/>
              <a:t> eligibility 9.56%</a:t>
            </a:r>
          </a:p>
          <a:p>
            <a:pPr marL="0" indent="0" defTabSz="930356" eaLnBrk="1" hangingPunct="1">
              <a:spcBef>
                <a:spcPct val="0"/>
              </a:spcBef>
              <a:buNone/>
            </a:pPr>
            <a:r>
              <a:rPr lang="en-US" altLang="en-US" baseline="0" dirty="0" smtClean="0"/>
              <a:t>2018 Affordability threshold for </a:t>
            </a:r>
            <a:r>
              <a:rPr lang="en-US" altLang="en-US" b="1" i="0" baseline="0" dirty="0" smtClean="0"/>
              <a:t>Affordability Exemption </a:t>
            </a:r>
            <a:r>
              <a:rPr lang="en-US" altLang="en-US" baseline="0" dirty="0" smtClean="0"/>
              <a:t>eligibility 8.05%</a:t>
            </a:r>
            <a:endParaRPr lang="en-US" altLang="en-US" dirty="0" smtClean="0"/>
          </a:p>
          <a:p>
            <a:pPr marL="0" indent="0" defTabSz="930356" eaLnBrk="1" hangingPunct="1">
              <a:spcBef>
                <a:spcPct val="0"/>
              </a:spcBef>
              <a:buNone/>
            </a:pPr>
            <a:endParaRPr lang="en-US" altLang="en-US" dirty="0"/>
          </a:p>
          <a:p>
            <a:pPr marL="0" indent="0" defTabSz="930356" eaLnBrk="1" hangingPunct="1">
              <a:spcBef>
                <a:spcPct val="0"/>
              </a:spcBef>
            </a:pPr>
            <a:endParaRPr lang="en-US" altLang="en-US" dirty="0"/>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15266E70-6260-4969-B13B-E6AA44C57EE3}" type="slidenum">
              <a:rPr lang="en-US" altLang="en-US" smtClean="0">
                <a:solidFill>
                  <a:srgbClr val="000000"/>
                </a:solidFill>
              </a:rPr>
              <a:pPr/>
              <a:t>99</a:t>
            </a:fld>
            <a:endParaRPr lang="en-US" altLang="en-US" dirty="0">
              <a:solidFill>
                <a:srgbClr val="000000"/>
              </a:solidFill>
            </a:endParaRPr>
          </a:p>
        </p:txBody>
      </p:sp>
    </p:spTree>
    <p:extLst>
      <p:ext uri="{BB962C8B-B14F-4D97-AF65-F5344CB8AC3E}">
        <p14:creationId xmlns:p14="http://schemas.microsoft.com/office/powerpoint/2010/main" val="39534230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dirty="0"/>
              <a:t>Limited benefits coverage is generally not treated as MEC</a:t>
            </a:r>
          </a:p>
          <a:p>
            <a:pPr>
              <a:buFont typeface="Arial" panose="020B0604020202020204" pitchFamily="34" charset="0"/>
              <a:buChar char="•"/>
            </a:pPr>
            <a:r>
              <a:rPr lang="en-US" altLang="en-US" dirty="0"/>
              <a:t>There are exceptions – rely on the Mkt for determination of PTC eligibility</a:t>
            </a:r>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4CBA371-C053-4EB6-83A4-099065791C5A}" type="slidenum">
              <a:rPr lang="en-US" altLang="en-US" smtClean="0">
                <a:latin typeface="Arial" panose="020B0604020202020204" pitchFamily="34" charset="0"/>
              </a:rPr>
              <a:pPr/>
              <a:t>100</a:t>
            </a:fld>
            <a:endParaRPr lang="en-US" altLang="en-US" dirty="0">
              <a:latin typeface="Arial" panose="020B0604020202020204" pitchFamily="34" charset="0"/>
            </a:endParaRPr>
          </a:p>
        </p:txBody>
      </p:sp>
    </p:spTree>
    <p:extLst>
      <p:ext uri="{BB962C8B-B14F-4D97-AF65-F5344CB8AC3E}">
        <p14:creationId xmlns:p14="http://schemas.microsoft.com/office/powerpoint/2010/main" val="29042505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altLang="en-US" dirty="0"/>
              <a:t>If there is no offer of coverage, e.g. no spousal coverage offer, then the affordability test does not apply to the spouse</a:t>
            </a:r>
          </a:p>
          <a:p>
            <a:pPr>
              <a:buFont typeface="Arial" panose="020B0604020202020204" pitchFamily="34" charset="0"/>
              <a:buChar char="•"/>
            </a:pPr>
            <a:r>
              <a:rPr lang="en-US" altLang="en-US" dirty="0"/>
              <a:t>If the family member is not claimed as a spouse or dependent on the employee’s tax return, the offer of ESI does not make the individual ineligible for PTCs – the family member must be a TAX family </a:t>
            </a:r>
            <a:r>
              <a:rPr lang="en-US" altLang="en-US" dirty="0" smtClean="0"/>
              <a:t>member</a:t>
            </a:r>
          </a:p>
          <a:p>
            <a:pPr>
              <a:buFont typeface="Arial" panose="020B0604020202020204" pitchFamily="34" charset="0"/>
              <a:buChar char="•"/>
            </a:pPr>
            <a:r>
              <a:rPr lang="en-US" altLang="en-US" dirty="0" smtClean="0"/>
              <a:t>“No spousal ESI offer” means family offer is for employee and children only - </a:t>
            </a:r>
            <a:r>
              <a:rPr lang="en-US" altLang="en-US" baseline="0" dirty="0" smtClean="0"/>
              <a:t>No employee, spouse and children offer.</a:t>
            </a:r>
            <a:endParaRPr lang="en-US" altLang="en-US" dirty="0" smtClean="0"/>
          </a:p>
          <a:p>
            <a:pPr eaLnBrk="1" hangingPunct="1">
              <a:spcBef>
                <a:spcPct val="0"/>
              </a:spcBef>
            </a:pPr>
            <a:endParaRPr lang="en-US" altLang="en-US" dirty="0"/>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3A7A73E-6395-4D59-BA89-52093D5E53CA}" type="slidenum">
              <a:rPr lang="en-US" altLang="en-US" smtClean="0">
                <a:solidFill>
                  <a:srgbClr val="000000"/>
                </a:solidFill>
              </a:rPr>
              <a:pPr/>
              <a:t>101</a:t>
            </a:fld>
            <a:endParaRPr lang="en-US" altLang="en-US" dirty="0">
              <a:solidFill>
                <a:srgbClr val="000000"/>
              </a:solidFill>
            </a:endParaRPr>
          </a:p>
        </p:txBody>
      </p:sp>
    </p:spTree>
    <p:extLst>
      <p:ext uri="{BB962C8B-B14F-4D97-AF65-F5344CB8AC3E}">
        <p14:creationId xmlns:p14="http://schemas.microsoft.com/office/powerpoint/2010/main" val="40978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Arial" panose="020B0604020202020204" pitchFamily="34" charset="0"/>
              <a:buChar char="•"/>
            </a:pPr>
            <a:r>
              <a:rPr lang="en-US" altLang="en-US" dirty="0"/>
              <a:t>Individual market insurance can be purchased directly from the insurance company or through an agency</a:t>
            </a:r>
          </a:p>
          <a:p>
            <a:pPr eaLnBrk="1" hangingPunct="1">
              <a:spcBef>
                <a:spcPct val="0"/>
              </a:spcBef>
              <a:buFont typeface="Arial" panose="020B0604020202020204" pitchFamily="34" charset="0"/>
              <a:buChar char="•"/>
            </a:pPr>
            <a:r>
              <a:rPr lang="en-US" altLang="en-US" dirty="0"/>
              <a:t>The Health Insurance Marketplace offers many of the same policies that can be purchased directly</a:t>
            </a:r>
          </a:p>
          <a:p>
            <a:pPr eaLnBrk="1" hangingPunct="1">
              <a:spcBef>
                <a:spcPct val="0"/>
              </a:spcBef>
              <a:buFont typeface="Arial" panose="020B0604020202020204" pitchFamily="34" charset="0"/>
              <a:buChar char="•"/>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B04D312B-09D5-4B2C-816A-14A5BA905E2C}" type="slidenum">
              <a:rPr lang="en-US" altLang="en-US" smtClean="0"/>
              <a:pPr/>
              <a:t>13</a:t>
            </a:fld>
            <a:endParaRPr lang="en-US" altLang="en-US" dirty="0"/>
          </a:p>
        </p:txBody>
      </p:sp>
    </p:spTree>
    <p:extLst>
      <p:ext uri="{BB962C8B-B14F-4D97-AF65-F5344CB8AC3E}">
        <p14:creationId xmlns:p14="http://schemas.microsoft.com/office/powerpoint/2010/main" val="13298995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356" eaLnBrk="1" hangingPunct="1">
              <a:spcBef>
                <a:spcPct val="0"/>
              </a:spcBef>
              <a:buFont typeface="Arial" panose="020B0604020202020204" pitchFamily="34" charset="0"/>
              <a:buChar char="•"/>
            </a:pPr>
            <a:r>
              <a:rPr lang="en-US" altLang="en-US" dirty="0"/>
              <a:t>See exceptions for MFS in Pub 8962 instructions for victims of domestic abuse or spousal abandonment See pub 974 for documentation that the</a:t>
            </a:r>
            <a:r>
              <a:rPr lang="en-US" altLang="en-US" dirty="0" smtClean="0"/>
              <a:t> taxpayer </a:t>
            </a:r>
            <a:r>
              <a:rPr lang="en-US" altLang="en-US" dirty="0"/>
              <a:t>should </a:t>
            </a:r>
            <a:r>
              <a:rPr lang="en-US" altLang="en-US" dirty="0" smtClean="0"/>
              <a:t>retain</a:t>
            </a:r>
          </a:p>
          <a:p>
            <a:pPr defTabSz="930356" eaLnBrk="1" hangingPunct="1">
              <a:spcBef>
                <a:spcPct val="0"/>
              </a:spcBef>
              <a:buNone/>
            </a:pPr>
            <a:endParaRPr lang="en-US" altLang="en-US" dirty="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F2416E98-35A5-47DC-A5DE-FE9F8EDDA0DA}" type="slidenum">
              <a:rPr lang="en-US" altLang="en-US" smtClean="0">
                <a:solidFill>
                  <a:srgbClr val="000000"/>
                </a:solidFill>
              </a:rPr>
              <a:pPr/>
              <a:t>102</a:t>
            </a:fld>
            <a:endParaRPr lang="en-US" altLang="en-US" dirty="0">
              <a:solidFill>
                <a:srgbClr val="000000"/>
              </a:solidFill>
            </a:endParaRPr>
          </a:p>
        </p:txBody>
      </p:sp>
    </p:spTree>
    <p:extLst>
      <p:ext uri="{BB962C8B-B14F-4D97-AF65-F5344CB8AC3E}">
        <p14:creationId xmlns:p14="http://schemas.microsoft.com/office/powerpoint/2010/main" val="21527545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268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E7CCC15-37A3-419A-A7A1-8784EB938163}" type="slidenum">
              <a:rPr lang="en-US" altLang="en-US" smtClean="0">
                <a:solidFill>
                  <a:srgbClr val="000000"/>
                </a:solidFill>
              </a:rPr>
              <a:pPr/>
              <a:t>104</a:t>
            </a:fld>
            <a:endParaRPr lang="en-US" altLang="en-US" dirty="0">
              <a:solidFill>
                <a:srgbClr val="000000"/>
              </a:solidFill>
            </a:endParaRPr>
          </a:p>
        </p:txBody>
      </p:sp>
    </p:spTree>
    <p:extLst>
      <p:ext uri="{BB962C8B-B14F-4D97-AF65-F5344CB8AC3E}">
        <p14:creationId xmlns:p14="http://schemas.microsoft.com/office/powerpoint/2010/main" val="13524002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E629044-7502-49BA-A06A-04A9137E7BCF}" type="slidenum">
              <a:rPr lang="en-US" altLang="en-US" smtClean="0">
                <a:solidFill>
                  <a:srgbClr val="000000"/>
                </a:solidFill>
              </a:rPr>
              <a:pPr/>
              <a:t>105</a:t>
            </a:fld>
            <a:endParaRPr lang="en-US" altLang="en-US" dirty="0">
              <a:solidFill>
                <a:srgbClr val="000000"/>
              </a:solidFill>
            </a:endParaRPr>
          </a:p>
        </p:txBody>
      </p:sp>
    </p:spTree>
    <p:extLst>
      <p:ext uri="{BB962C8B-B14F-4D97-AF65-F5344CB8AC3E}">
        <p14:creationId xmlns:p14="http://schemas.microsoft.com/office/powerpoint/2010/main" val="32602176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673" indent="-286146">
              <a:defRPr>
                <a:solidFill>
                  <a:schemeClr val="tx1"/>
                </a:solidFill>
                <a:latin typeface="Calibri" panose="020F0502020204030204" pitchFamily="34" charset="0"/>
              </a:defRPr>
            </a:lvl2pPr>
            <a:lvl3pPr marL="1144583" indent="-227999">
              <a:defRPr>
                <a:solidFill>
                  <a:schemeClr val="tx1"/>
                </a:solidFill>
                <a:latin typeface="Calibri" panose="020F0502020204030204" pitchFamily="34" charset="0"/>
              </a:defRPr>
            </a:lvl3pPr>
            <a:lvl4pPr marL="1603640" indent="-227999">
              <a:defRPr>
                <a:solidFill>
                  <a:schemeClr val="tx1"/>
                </a:solidFill>
                <a:latin typeface="Calibri" panose="020F0502020204030204" pitchFamily="34" charset="0"/>
              </a:defRPr>
            </a:lvl4pPr>
            <a:lvl5pPr marL="2061168" indent="-227999">
              <a:defRPr>
                <a:solidFill>
                  <a:schemeClr val="tx1"/>
                </a:solidFill>
                <a:latin typeface="Calibri" panose="020F0502020204030204" pitchFamily="34" charset="0"/>
              </a:defRPr>
            </a:lvl5pPr>
            <a:lvl6pPr marL="2501863" indent="-227999" eaLnBrk="0" fontAlgn="base" hangingPunct="0">
              <a:spcBef>
                <a:spcPct val="0"/>
              </a:spcBef>
              <a:spcAft>
                <a:spcPct val="0"/>
              </a:spcAft>
              <a:defRPr>
                <a:solidFill>
                  <a:schemeClr val="tx1"/>
                </a:solidFill>
                <a:latin typeface="Calibri" panose="020F0502020204030204" pitchFamily="34" charset="0"/>
              </a:defRPr>
            </a:lvl6pPr>
            <a:lvl7pPr marL="2942558" indent="-227999" eaLnBrk="0" fontAlgn="base" hangingPunct="0">
              <a:spcBef>
                <a:spcPct val="0"/>
              </a:spcBef>
              <a:spcAft>
                <a:spcPct val="0"/>
              </a:spcAft>
              <a:defRPr>
                <a:solidFill>
                  <a:schemeClr val="tx1"/>
                </a:solidFill>
                <a:latin typeface="Calibri" panose="020F0502020204030204" pitchFamily="34" charset="0"/>
              </a:defRPr>
            </a:lvl7pPr>
            <a:lvl8pPr marL="3383253" indent="-227999" eaLnBrk="0" fontAlgn="base" hangingPunct="0">
              <a:spcBef>
                <a:spcPct val="0"/>
              </a:spcBef>
              <a:spcAft>
                <a:spcPct val="0"/>
              </a:spcAft>
              <a:defRPr>
                <a:solidFill>
                  <a:schemeClr val="tx1"/>
                </a:solidFill>
                <a:latin typeface="Calibri" panose="020F0502020204030204" pitchFamily="34" charset="0"/>
              </a:defRPr>
            </a:lvl8pPr>
            <a:lvl9pPr marL="3823948" indent="-227999" eaLnBrk="0" fontAlgn="base" hangingPunct="0">
              <a:spcBef>
                <a:spcPct val="0"/>
              </a:spcBef>
              <a:spcAft>
                <a:spcPct val="0"/>
              </a:spcAft>
              <a:defRPr>
                <a:solidFill>
                  <a:schemeClr val="tx1"/>
                </a:solidFill>
                <a:latin typeface="Calibri" panose="020F0502020204030204" pitchFamily="34" charset="0"/>
              </a:defRPr>
            </a:lvl9pPr>
          </a:lstStyle>
          <a:p>
            <a:fld id="{0439A069-D9EB-4D5F-82A5-3123A0C3372D}" type="slidenum">
              <a:rPr lang="en-US" altLang="en-US" smtClean="0">
                <a:solidFill>
                  <a:srgbClr val="000000"/>
                </a:solidFill>
              </a:rPr>
              <a:pPr/>
              <a:t>106</a:t>
            </a:fld>
            <a:endParaRPr lang="en-US" altLang="en-US" dirty="0">
              <a:solidFill>
                <a:srgbClr val="000000"/>
              </a:solidFill>
            </a:endParaRPr>
          </a:p>
        </p:txBody>
      </p:sp>
    </p:spTree>
    <p:extLst>
      <p:ext uri="{BB962C8B-B14F-4D97-AF65-F5344CB8AC3E}">
        <p14:creationId xmlns:p14="http://schemas.microsoft.com/office/powerpoint/2010/main" val="14927965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8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673" indent="-286146">
              <a:defRPr>
                <a:solidFill>
                  <a:schemeClr val="tx1"/>
                </a:solidFill>
                <a:latin typeface="Calibri" panose="020F0502020204030204" pitchFamily="34" charset="0"/>
              </a:defRPr>
            </a:lvl2pPr>
            <a:lvl3pPr marL="1144583" indent="-227999">
              <a:defRPr>
                <a:solidFill>
                  <a:schemeClr val="tx1"/>
                </a:solidFill>
                <a:latin typeface="Calibri" panose="020F0502020204030204" pitchFamily="34" charset="0"/>
              </a:defRPr>
            </a:lvl3pPr>
            <a:lvl4pPr marL="1603640" indent="-227999">
              <a:defRPr>
                <a:solidFill>
                  <a:schemeClr val="tx1"/>
                </a:solidFill>
                <a:latin typeface="Calibri" panose="020F0502020204030204" pitchFamily="34" charset="0"/>
              </a:defRPr>
            </a:lvl4pPr>
            <a:lvl5pPr marL="2061168" indent="-227999">
              <a:defRPr>
                <a:solidFill>
                  <a:schemeClr val="tx1"/>
                </a:solidFill>
                <a:latin typeface="Calibri" panose="020F0502020204030204" pitchFamily="34" charset="0"/>
              </a:defRPr>
            </a:lvl5pPr>
            <a:lvl6pPr marL="2501863" indent="-227999" eaLnBrk="0" fontAlgn="base" hangingPunct="0">
              <a:spcBef>
                <a:spcPct val="0"/>
              </a:spcBef>
              <a:spcAft>
                <a:spcPct val="0"/>
              </a:spcAft>
              <a:defRPr>
                <a:solidFill>
                  <a:schemeClr val="tx1"/>
                </a:solidFill>
                <a:latin typeface="Calibri" panose="020F0502020204030204" pitchFamily="34" charset="0"/>
              </a:defRPr>
            </a:lvl6pPr>
            <a:lvl7pPr marL="2942558" indent="-227999" eaLnBrk="0" fontAlgn="base" hangingPunct="0">
              <a:spcBef>
                <a:spcPct val="0"/>
              </a:spcBef>
              <a:spcAft>
                <a:spcPct val="0"/>
              </a:spcAft>
              <a:defRPr>
                <a:solidFill>
                  <a:schemeClr val="tx1"/>
                </a:solidFill>
                <a:latin typeface="Calibri" panose="020F0502020204030204" pitchFamily="34" charset="0"/>
              </a:defRPr>
            </a:lvl7pPr>
            <a:lvl8pPr marL="3383253" indent="-227999" eaLnBrk="0" fontAlgn="base" hangingPunct="0">
              <a:spcBef>
                <a:spcPct val="0"/>
              </a:spcBef>
              <a:spcAft>
                <a:spcPct val="0"/>
              </a:spcAft>
              <a:defRPr>
                <a:solidFill>
                  <a:schemeClr val="tx1"/>
                </a:solidFill>
                <a:latin typeface="Calibri" panose="020F0502020204030204" pitchFamily="34" charset="0"/>
              </a:defRPr>
            </a:lvl8pPr>
            <a:lvl9pPr marL="3823948" indent="-227999" eaLnBrk="0" fontAlgn="base" hangingPunct="0">
              <a:spcBef>
                <a:spcPct val="0"/>
              </a:spcBef>
              <a:spcAft>
                <a:spcPct val="0"/>
              </a:spcAft>
              <a:defRPr>
                <a:solidFill>
                  <a:schemeClr val="tx1"/>
                </a:solidFill>
                <a:latin typeface="Calibri" panose="020F0502020204030204" pitchFamily="34" charset="0"/>
              </a:defRPr>
            </a:lvl9pPr>
          </a:lstStyle>
          <a:p>
            <a:fld id="{3F77C383-DD19-4F1A-999C-258E9277E444}" type="slidenum">
              <a:rPr lang="en-US" altLang="en-US" smtClean="0">
                <a:solidFill>
                  <a:srgbClr val="000000"/>
                </a:solidFill>
              </a:rPr>
              <a:pPr/>
              <a:t>107</a:t>
            </a:fld>
            <a:endParaRPr lang="en-US" altLang="en-US" dirty="0">
              <a:solidFill>
                <a:srgbClr val="000000"/>
              </a:solidFill>
            </a:endParaRPr>
          </a:p>
        </p:txBody>
      </p:sp>
    </p:spTree>
    <p:extLst>
      <p:ext uri="{BB962C8B-B14F-4D97-AF65-F5344CB8AC3E}">
        <p14:creationId xmlns:p14="http://schemas.microsoft.com/office/powerpoint/2010/main" val="7784401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Arial" panose="020B0604020202020204" pitchFamily="34" charset="0"/>
              <a:buChar char="•"/>
            </a:pPr>
            <a:r>
              <a:rPr lang="en-US" altLang="en-US" dirty="0"/>
              <a:t>Instructor should show how to look up </a:t>
            </a:r>
            <a:r>
              <a:rPr lang="en-US" altLang="en-US" dirty="0" smtClean="0"/>
              <a:t>2018 </a:t>
            </a:r>
            <a:r>
              <a:rPr lang="en-US" altLang="en-US" dirty="0"/>
              <a:t>quotes on Healthcare.gov or the state exchange</a:t>
            </a:r>
          </a:p>
          <a:p>
            <a:pPr eaLnBrk="1" hangingPunct="1">
              <a:spcBef>
                <a:spcPct val="0"/>
              </a:spcBef>
              <a:buFont typeface="Arial" panose="020B0604020202020204" pitchFamily="34" charset="0"/>
              <a:buChar char="•"/>
            </a:pPr>
            <a:r>
              <a:rPr lang="en-US" altLang="en-US" dirty="0" smtClean="0"/>
              <a:t>Taxpayers </a:t>
            </a:r>
            <a:r>
              <a:rPr lang="en-US" altLang="en-US" dirty="0"/>
              <a:t>should have the Mkt correct other errors, e.g. SSNs, but no need to delay filing the return</a:t>
            </a:r>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BE42BD85-B2E3-46A8-BDF2-E4F4CB818809}" type="slidenum">
              <a:rPr lang="en-US" altLang="en-US" smtClean="0"/>
              <a:pPr/>
              <a:t>108</a:t>
            </a:fld>
            <a:endParaRPr lang="en-US" altLang="en-US" dirty="0"/>
          </a:p>
        </p:txBody>
      </p:sp>
    </p:spTree>
    <p:extLst>
      <p:ext uri="{BB962C8B-B14F-4D97-AF65-F5344CB8AC3E}">
        <p14:creationId xmlns:p14="http://schemas.microsoft.com/office/powerpoint/2010/main" val="18791456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SLCSP may not be correct if</a:t>
            </a:r>
            <a:r>
              <a:rPr lang="en-US" altLang="en-US" dirty="0" smtClean="0"/>
              <a:t> taxpayer </a:t>
            </a:r>
            <a:r>
              <a:rPr lang="en-US" altLang="en-US" dirty="0"/>
              <a:t>failed to notify the Mkt of changes to composition of coverage family, their eligibility for MEC (other than the individual market) or if they moved</a:t>
            </a:r>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5211F02-F95C-41D7-B11E-76D3FC10ECF6}" type="slidenum">
              <a:rPr lang="en-US" altLang="en-US" smtClean="0">
                <a:latin typeface="Arial" panose="020B0604020202020204" pitchFamily="34" charset="0"/>
              </a:rPr>
              <a:pPr/>
              <a:t>109</a:t>
            </a:fld>
            <a:endParaRPr lang="en-US" altLang="en-US" dirty="0">
              <a:latin typeface="Arial" panose="020B0604020202020204" pitchFamily="34" charset="0"/>
            </a:endParaRPr>
          </a:p>
        </p:txBody>
      </p:sp>
    </p:spTree>
    <p:extLst>
      <p:ext uri="{BB962C8B-B14F-4D97-AF65-F5344CB8AC3E}">
        <p14:creationId xmlns:p14="http://schemas.microsoft.com/office/powerpoint/2010/main" val="14291413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If there</a:t>
            </a:r>
            <a:r>
              <a:rPr lang="en-US" baseline="0" dirty="0"/>
              <a:t> is more than one month with column A blank, there is a mistake. </a:t>
            </a:r>
            <a:r>
              <a:rPr lang="en-US" baseline="0" dirty="0" smtClean="0"/>
              <a:t>Taxpayer should </a:t>
            </a:r>
            <a:r>
              <a:rPr lang="en-US" baseline="0" dirty="0"/>
              <a:t>follow up with Mkt to get a corrected 1095-A for their files (and the IRS’s files).</a:t>
            </a: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110</a:t>
            </a:fld>
            <a:endParaRPr lang="en-US" altLang="en-US" dirty="0"/>
          </a:p>
        </p:txBody>
      </p:sp>
    </p:spTree>
    <p:extLst>
      <p:ext uri="{BB962C8B-B14F-4D97-AF65-F5344CB8AC3E}">
        <p14:creationId xmlns:p14="http://schemas.microsoft.com/office/powerpoint/2010/main" val="30841322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column A amounts will be for essential health benefits and will be adjusted by the Mkt to include pediatric dental coverage and exclude nonessential benefits, e.g. adult dental</a:t>
            </a:r>
          </a:p>
          <a:p>
            <a:pPr eaLnBrk="1" hangingPunct="1">
              <a:spcBef>
                <a:spcPct val="0"/>
              </a:spcBef>
            </a:pPr>
            <a:r>
              <a:rPr lang="en-US" altLang="en-US" dirty="0"/>
              <a:t>Cannot merely add the SLCSP amounts shown on the 1095-A</a:t>
            </a:r>
          </a:p>
          <a:p>
            <a:pPr eaLnBrk="1" hangingPunct="1">
              <a:spcBef>
                <a:spcPct val="0"/>
              </a:spcBef>
            </a:pPr>
            <a:r>
              <a:rPr lang="en-US" altLang="en-US" dirty="0"/>
              <a:t>Instructor should show how to look up 2016 quotes on Healthcare.gov or the state exchange</a:t>
            </a:r>
          </a:p>
        </p:txBody>
      </p:sp>
      <p:sp>
        <p:nvSpPr>
          <p:cNvPr id="288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107EA36F-BC29-482F-910B-E00A9E1861DF}" type="slidenum">
              <a:rPr lang="en-US" altLang="en-US" smtClean="0"/>
              <a:pPr/>
              <a:t>113</a:t>
            </a:fld>
            <a:endParaRPr lang="en-US" altLang="en-US" dirty="0"/>
          </a:p>
        </p:txBody>
      </p:sp>
    </p:spTree>
    <p:extLst>
      <p:ext uri="{BB962C8B-B14F-4D97-AF65-F5344CB8AC3E}">
        <p14:creationId xmlns:p14="http://schemas.microsoft.com/office/powerpoint/2010/main" val="19606969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Cannot merely add the SLCSP amounts shown on the 1095-A</a:t>
            </a:r>
          </a:p>
          <a:p>
            <a:pPr eaLnBrk="1" hangingPunct="1">
              <a:spcBef>
                <a:spcPct val="0"/>
              </a:spcBef>
            </a:pPr>
            <a:r>
              <a:rPr lang="en-US" altLang="en-US" dirty="0"/>
              <a:t>Instructor should show how to look up 2016 quotes on Healthcare.gov or the state exchange</a:t>
            </a:r>
          </a:p>
        </p:txBody>
      </p:sp>
      <p:sp>
        <p:nvSpPr>
          <p:cNvPr id="290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93CF7986-3519-4F73-B144-FC2B24EA72A2}" type="slidenum">
              <a:rPr lang="en-US" altLang="en-US" smtClean="0"/>
              <a:pPr/>
              <a:t>114</a:t>
            </a:fld>
            <a:endParaRPr lang="en-US" altLang="en-US" dirty="0"/>
          </a:p>
        </p:txBody>
      </p:sp>
    </p:spTree>
    <p:extLst>
      <p:ext uri="{BB962C8B-B14F-4D97-AF65-F5344CB8AC3E}">
        <p14:creationId xmlns:p14="http://schemas.microsoft.com/office/powerpoint/2010/main" val="119905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BA2E59DB-CAED-4CBB-ADFB-8DB9C4274666}" type="slidenum">
              <a:rPr lang="en-US" altLang="en-US" smtClean="0"/>
              <a:pPr>
                <a:defRPr/>
              </a:pPr>
              <a:t>15</a:t>
            </a:fld>
            <a:endParaRPr lang="en-US"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9EF00316-30C5-4996-B6D9-0AE970E4A475}" type="slidenum">
              <a:rPr lang="en-US" altLang="en-US" smtClean="0"/>
              <a:pPr/>
              <a:t>115</a:t>
            </a:fld>
            <a:endParaRPr lang="en-US" altLang="en-US" dirty="0"/>
          </a:p>
        </p:txBody>
      </p:sp>
    </p:spTree>
    <p:extLst>
      <p:ext uri="{BB962C8B-B14F-4D97-AF65-F5344CB8AC3E}">
        <p14:creationId xmlns:p14="http://schemas.microsoft.com/office/powerpoint/2010/main" val="25623510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APTC was granted with respect to the unlawfully present individual, the entire APTC for that</a:t>
            </a:r>
            <a:r>
              <a:rPr lang="en-US" altLang="en-US" baseline="0" dirty="0"/>
              <a:t> person </a:t>
            </a:r>
            <a:r>
              <a:rPr lang="en-US" altLang="en-US" dirty="0"/>
              <a:t>must be repaid – no cap</a:t>
            </a:r>
          </a:p>
          <a:p>
            <a:r>
              <a:rPr lang="en-US" altLang="en-US" dirty="0"/>
              <a:t>Lawfully present coverage family members’ APTC repayment (if any) can be capped</a:t>
            </a:r>
          </a:p>
        </p:txBody>
      </p:sp>
      <p:sp>
        <p:nvSpPr>
          <p:cNvPr id="294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C92D1FCF-A536-441C-81F1-5EEE4B7810F5}" type="slidenum">
              <a:rPr lang="en-US" altLang="en-US" smtClean="0">
                <a:latin typeface="Arial" panose="020B0604020202020204" pitchFamily="34" charset="0"/>
              </a:rPr>
              <a:pPr/>
              <a:t>116</a:t>
            </a:fld>
            <a:endParaRPr lang="en-US" altLang="en-US" dirty="0">
              <a:latin typeface="Arial" panose="020B0604020202020204" pitchFamily="34" charset="0"/>
            </a:endParaRPr>
          </a:p>
        </p:txBody>
      </p:sp>
    </p:spTree>
    <p:extLst>
      <p:ext uri="{BB962C8B-B14F-4D97-AF65-F5344CB8AC3E}">
        <p14:creationId xmlns:p14="http://schemas.microsoft.com/office/powerpoint/2010/main" val="11066284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Usually, PTC cannot be claimed for a month later than the month after government coverage is approved. </a:t>
            </a:r>
          </a:p>
          <a:p>
            <a:pPr eaLnBrk="1" hangingPunct="1">
              <a:spcBef>
                <a:spcPct val="0"/>
              </a:spcBef>
            </a:pPr>
            <a:r>
              <a:rPr lang="en-US" altLang="en-US" dirty="0"/>
              <a:t>If government coverage is granted retroactively, PTC can still be claimed until the month following the coverage determination</a:t>
            </a:r>
          </a:p>
        </p:txBody>
      </p:sp>
      <p:sp>
        <p:nvSpPr>
          <p:cNvPr id="296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DB8F76B0-29D9-4BE6-BB5F-E8ADF66157E0}" type="slidenum">
              <a:rPr lang="en-US" altLang="en-US" smtClean="0"/>
              <a:pPr/>
              <a:t>117</a:t>
            </a:fld>
            <a:endParaRPr lang="en-US" altLang="en-US" dirty="0"/>
          </a:p>
        </p:txBody>
      </p:sp>
    </p:spTree>
    <p:extLst>
      <p:ext uri="{BB962C8B-B14F-4D97-AF65-F5344CB8AC3E}">
        <p14:creationId xmlns:p14="http://schemas.microsoft.com/office/powerpoint/2010/main" val="12140796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TP cannot claim PTC for a nondependent</a:t>
            </a:r>
          </a:p>
          <a:p>
            <a:r>
              <a:rPr lang="en-US" altLang="en-US" dirty="0"/>
              <a:t>Result is that all APTC will need to be repaid as not a member of the tax family</a:t>
            </a:r>
          </a:p>
        </p:txBody>
      </p:sp>
      <p:sp>
        <p:nvSpPr>
          <p:cNvPr id="299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3C7C013-02D1-469D-B45E-07312EE06582}" type="slidenum">
              <a:rPr lang="en-US" altLang="en-US" smtClean="0">
                <a:latin typeface="Arial" panose="020B0604020202020204" pitchFamily="34" charset="0"/>
              </a:rPr>
              <a:pPr/>
              <a:t>118</a:t>
            </a:fld>
            <a:endParaRPr lang="en-US" altLang="en-US" dirty="0">
              <a:latin typeface="Arial" panose="020B0604020202020204" pitchFamily="34" charset="0"/>
            </a:endParaRPr>
          </a:p>
        </p:txBody>
      </p:sp>
    </p:spTree>
    <p:extLst>
      <p:ext uri="{BB962C8B-B14F-4D97-AF65-F5344CB8AC3E}">
        <p14:creationId xmlns:p14="http://schemas.microsoft.com/office/powerpoint/2010/main" val="173859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1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D3031ADD-46AB-4087-AC8B-E3A8543E8564}" type="slidenum">
              <a:rPr lang="en-US" altLang="en-US" smtClean="0">
                <a:latin typeface="Arial" panose="020B0604020202020204" pitchFamily="34" charset="0"/>
              </a:rPr>
              <a:pPr/>
              <a:t>119</a:t>
            </a:fld>
            <a:endParaRPr lang="en-US" altLang="en-US" dirty="0">
              <a:latin typeface="Arial" panose="020B0604020202020204" pitchFamily="34" charset="0"/>
            </a:endParaRPr>
          </a:p>
        </p:txBody>
      </p:sp>
    </p:spTree>
    <p:extLst>
      <p:ext uri="{BB962C8B-B14F-4D97-AF65-F5344CB8AC3E}">
        <p14:creationId xmlns:p14="http://schemas.microsoft.com/office/powerpoint/2010/main" val="41911887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Child would likely have been eligible for CHIP and marketplace should have denied APTC, depending on how the questions were answered</a:t>
            </a:r>
          </a:p>
        </p:txBody>
      </p:sp>
      <p:sp>
        <p:nvSpPr>
          <p:cNvPr id="303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CEDB6F63-2E27-4E47-81CE-1478E197DB95}" type="slidenum">
              <a:rPr lang="en-US" altLang="en-US" smtClean="0">
                <a:latin typeface="Arial" panose="020B0604020202020204" pitchFamily="34" charset="0"/>
              </a:rPr>
              <a:pPr/>
              <a:t>120</a:t>
            </a:fld>
            <a:endParaRPr lang="en-US" altLang="en-US" dirty="0">
              <a:latin typeface="Arial" panose="020B0604020202020204" pitchFamily="34" charset="0"/>
            </a:endParaRPr>
          </a:p>
        </p:txBody>
      </p:sp>
    </p:spTree>
    <p:extLst>
      <p:ext uri="{BB962C8B-B14F-4D97-AF65-F5344CB8AC3E}">
        <p14:creationId xmlns:p14="http://schemas.microsoft.com/office/powerpoint/2010/main" val="2752382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5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BFCEDC1C-A752-49D3-A3C9-4A2E84F15F76}" type="slidenum">
              <a:rPr lang="en-US" altLang="en-US" smtClean="0">
                <a:latin typeface="Arial" panose="020B0604020202020204" pitchFamily="34" charset="0"/>
              </a:rPr>
              <a:pPr/>
              <a:t>121</a:t>
            </a:fld>
            <a:endParaRPr lang="en-US" altLang="en-US" dirty="0">
              <a:latin typeface="Arial" panose="020B0604020202020204" pitchFamily="34" charset="0"/>
            </a:endParaRPr>
          </a:p>
        </p:txBody>
      </p:sp>
    </p:spTree>
    <p:extLst>
      <p:ext uri="{BB962C8B-B14F-4D97-AF65-F5344CB8AC3E}">
        <p14:creationId xmlns:p14="http://schemas.microsoft.com/office/powerpoint/2010/main" val="313769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400% is exact; anything less than 400% is not 400%</a:t>
            </a:r>
          </a:p>
          <a:p>
            <a:pPr eaLnBrk="1" hangingPunct="1">
              <a:spcBef>
                <a:spcPct val="0"/>
              </a:spcBef>
            </a:pPr>
            <a:r>
              <a:rPr lang="en-US" altLang="en-US" dirty="0"/>
              <a:t>For example 399.8% is not 400%</a:t>
            </a:r>
          </a:p>
          <a:p>
            <a:pPr eaLnBrk="1" hangingPunct="1">
              <a:spcBef>
                <a:spcPct val="0"/>
              </a:spcBef>
            </a:pPr>
            <a:r>
              <a:rPr lang="en-US" altLang="en-US" dirty="0"/>
              <a:t>Form instructions say to use 401 for anything over 400 on 8962 line 5, so tax</a:t>
            </a:r>
            <a:r>
              <a:rPr lang="en-US" altLang="en-US" baseline="0" dirty="0"/>
              <a:t> form</a:t>
            </a:r>
            <a:r>
              <a:rPr lang="en-US" altLang="en-US" dirty="0"/>
              <a:t> simply show 401 (not the actual % of FPL)</a:t>
            </a:r>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8458B595-D562-4915-9D1C-3E560D616F31}" type="slidenum">
              <a:rPr lang="en-US" altLang="en-US" smtClean="0"/>
              <a:pPr/>
              <a:t>122</a:t>
            </a:fld>
            <a:endParaRPr lang="en-US" altLang="en-US" dirty="0"/>
          </a:p>
        </p:txBody>
      </p:sp>
    </p:spTree>
    <p:extLst>
      <p:ext uri="{BB962C8B-B14F-4D97-AF65-F5344CB8AC3E}">
        <p14:creationId xmlns:p14="http://schemas.microsoft.com/office/powerpoint/2010/main" val="10805126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356" eaLnBrk="1" hangingPunct="1">
              <a:spcBef>
                <a:spcPct val="0"/>
              </a:spcBef>
            </a:pPr>
            <a:endParaRPr lang="en-US" altLang="en-US" dirty="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78FC6EA0-8970-4CBD-ABD3-567B43F5B6B7}" type="slidenum">
              <a:rPr lang="en-US" altLang="en-US" smtClean="0">
                <a:solidFill>
                  <a:srgbClr val="000000"/>
                </a:solidFill>
              </a:rPr>
              <a:pPr/>
              <a:t>123</a:t>
            </a:fld>
            <a:endParaRPr lang="en-US" altLang="en-US" dirty="0">
              <a:solidFill>
                <a:srgbClr val="000000"/>
              </a:solidFill>
            </a:endParaRPr>
          </a:p>
        </p:txBody>
      </p:sp>
    </p:spTree>
    <p:extLst>
      <p:ext uri="{BB962C8B-B14F-4D97-AF65-F5344CB8AC3E}">
        <p14:creationId xmlns:p14="http://schemas.microsoft.com/office/powerpoint/2010/main" val="20023834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Recharacterization of a Roth conversion is no longer allowed; but taxpayers</a:t>
            </a:r>
            <a:r>
              <a:rPr lang="en-US" altLang="en-US" baseline="0" dirty="0" smtClean="0"/>
              <a:t> can recharacterize a contribution from one type of IRA to the other</a:t>
            </a:r>
            <a:endParaRPr lang="en-US" altLang="en-US" dirty="0"/>
          </a:p>
        </p:txBody>
      </p:sp>
      <p:sp>
        <p:nvSpPr>
          <p:cNvPr id="30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fld id="{63476D57-9A83-4AB9-AF35-D0AA9DC29C04}" type="slidenum">
              <a:rPr lang="en-US" altLang="en-US" smtClean="0"/>
              <a:pPr/>
              <a:t>124</a:t>
            </a:fld>
            <a:endParaRPr lang="en-US" altLang="en-US" dirty="0"/>
          </a:p>
        </p:txBody>
      </p:sp>
    </p:spTree>
    <p:extLst>
      <p:ext uri="{BB962C8B-B14F-4D97-AF65-F5344CB8AC3E}">
        <p14:creationId xmlns:p14="http://schemas.microsoft.com/office/powerpoint/2010/main" val="107697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smtClean="0"/>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573263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NTTC Training – TY2018</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9A7DE7B2-8EA6-41E1-94BA-00496E25FD19}"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4804856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NTTC Training – TY2018</a:t>
            </a:r>
            <a:endParaRPr lang="en-US" dirty="0"/>
          </a:p>
        </p:txBody>
      </p:sp>
      <p:sp>
        <p:nvSpPr>
          <p:cNvPr id="5" name="Slide Number Placeholder 4"/>
          <p:cNvSpPr>
            <a:spLocks noGrp="1"/>
          </p:cNvSpPr>
          <p:nvPr>
            <p:ph type="sldNum" sz="quarter" idx="12"/>
          </p:nvPr>
        </p:nvSpPr>
        <p:spPr/>
        <p:txBody>
          <a:bodyPr/>
          <a:lstStyle/>
          <a:p>
            <a:pPr>
              <a:defRPr/>
            </a:pPr>
            <a:fld id="{02848181-F22A-460A-A74F-0B3B914E9AA2}"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136415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smtClean="0"/>
              <a:t>NTTC Training – TY2018</a:t>
            </a:r>
            <a:endParaRPr lang="en-US" dirty="0"/>
          </a:p>
        </p:txBody>
      </p:sp>
      <p:sp>
        <p:nvSpPr>
          <p:cNvPr id="9" name="Slide Number Placeholder 8"/>
          <p:cNvSpPr>
            <a:spLocks noGrp="1"/>
          </p:cNvSpPr>
          <p:nvPr>
            <p:ph type="sldNum" sz="quarter" idx="12"/>
          </p:nvPr>
        </p:nvSpPr>
        <p:spPr/>
        <p:txBody>
          <a:bodyPr/>
          <a:lstStyle/>
          <a:p>
            <a:pPr>
              <a:defRPr/>
            </a:pPr>
            <a:fld id="{02848181-F22A-460A-A74F-0B3B914E9AA2}"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4173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NTTC Training – TY2018</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2848181-F22A-460A-A74F-0B3B914E9AA2}"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264671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NTTC Training – TY2018</a:t>
            </a:r>
            <a:endParaRPr lang="en-US" dirty="0"/>
          </a:p>
        </p:txBody>
      </p:sp>
      <p:sp>
        <p:nvSpPr>
          <p:cNvPr id="5" name="Slide Number Placeholder 4"/>
          <p:cNvSpPr>
            <a:spLocks noGrp="1"/>
          </p:cNvSpPr>
          <p:nvPr>
            <p:ph type="sldNum" sz="quarter" idx="12"/>
          </p:nvPr>
        </p:nvSpPr>
        <p:spPr/>
        <p:txBody>
          <a:bodyPr/>
          <a:lstStyle/>
          <a:p>
            <a:pPr>
              <a:defRPr/>
            </a:pPr>
            <a:fld id="{A2515617-C104-49E9-9F7F-9E652621D3F3}"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05808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t>NTTC Training – TY2018</a:t>
            </a:r>
            <a:endParaRPr lang="en-US" dirty="0"/>
          </a:p>
        </p:txBody>
      </p:sp>
      <p:sp>
        <p:nvSpPr>
          <p:cNvPr id="4" name="Slide Number Placeholder 3"/>
          <p:cNvSpPr>
            <a:spLocks noGrp="1"/>
          </p:cNvSpPr>
          <p:nvPr>
            <p:ph type="sldNum" sz="quarter" idx="12"/>
          </p:nvPr>
        </p:nvSpPr>
        <p:spPr/>
        <p:txBody>
          <a:bodyPr/>
          <a:lstStyle/>
          <a:p>
            <a:pPr>
              <a:defRPr/>
            </a:pPr>
            <a:fld id="{CBF90774-D43C-40C0-9D99-7F58EFCF24AA}"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2128154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NTTC Training – TY2018</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2848181-F22A-460A-A74F-0B3B914E9AA2}"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2162574"/>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NTTC Training – TY2018</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2848181-F22A-460A-A74F-0B3B914E9AA2}" type="slidenum">
              <a:rPr lang="en-US" altLang="en-US" smtClean="0"/>
              <a:pPr>
                <a:defRPr/>
              </a:pPr>
              <a:t>‹#›</a:t>
            </a:fld>
            <a:endParaRPr lang="en-US" altLang="en-US" dirty="0"/>
          </a:p>
        </p:txBody>
      </p:sp>
      <p:pic>
        <p:nvPicPr>
          <p:cNvPr id="7" name="Picture 6"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3002704"/>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Lst>
  <p:transition>
    <p:fade/>
  </p:transition>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67" userDrawn="1">
          <p15:clr>
            <a:srgbClr val="F26B43"/>
          </p15:clr>
        </p15:guide>
        <p15:guide id="2" pos="683" userDrawn="1">
          <p15:clr>
            <a:srgbClr val="F26B43"/>
          </p15:clr>
        </p15:guide>
        <p15:guide id="3" orient="horz" pos="828" userDrawn="1">
          <p15:clr>
            <a:srgbClr val="F26B43"/>
          </p15:clr>
        </p15:guide>
        <p15:guide id="4" pos="800" userDrawn="1">
          <p15:clr>
            <a:srgbClr val="F26B43"/>
          </p15:clr>
        </p15:guide>
        <p15:guide id="5" orient="horz" pos="1344" userDrawn="1">
          <p15:clr>
            <a:srgbClr val="F26B43"/>
          </p15:clr>
        </p15:guide>
        <p15:guide id="6" pos="512" userDrawn="1">
          <p15:clr>
            <a:srgbClr val="F26B43"/>
          </p15:clr>
        </p15:guide>
        <p15:guide id="7"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microsoft.com/office/2007/relationships/hdphoto" Target="../media/hdphoto9.wdp"/></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14.png"/><Relationship Id="rId4" Type="http://schemas.microsoft.com/office/2007/relationships/hdphoto" Target="../media/hdphoto10.wdp"/></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microsoft.com/office/2007/relationships/hdphoto" Target="../media/hdphoto4.wdp"/></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microsoft.com/office/2007/relationships/hdphoto" Target="../media/hdphoto6.wdp"/></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le 2"/>
          <p:cNvSpPr>
            <a:spLocks noGrp="1"/>
          </p:cNvSpPr>
          <p:nvPr>
            <p:ph type="subTitle" idx="1"/>
          </p:nvPr>
        </p:nvSpPr>
        <p:spPr/>
        <p:txBody>
          <a:bodyPr/>
          <a:lstStyle/>
          <a:p>
            <a:r>
              <a:rPr lang="en-US" altLang="en-US" dirty="0"/>
              <a:t>Pub 4012 – Tab</a:t>
            </a:r>
            <a:r>
              <a:rPr lang="en-US" altLang="en-US" dirty="0">
                <a:solidFill>
                  <a:srgbClr val="FFFF00"/>
                </a:solidFill>
              </a:rPr>
              <a:t> </a:t>
            </a:r>
            <a:r>
              <a:rPr lang="en-US" altLang="en-US" dirty="0" smtClean="0"/>
              <a:t>H </a:t>
            </a:r>
          </a:p>
          <a:p>
            <a:r>
              <a:rPr lang="en-US" altLang="en-US" dirty="0" smtClean="0"/>
              <a:t>Pub </a:t>
            </a:r>
            <a:r>
              <a:rPr lang="en-US" altLang="en-US" dirty="0"/>
              <a:t>4491 – Lesson </a:t>
            </a:r>
            <a:r>
              <a:rPr lang="en-US" altLang="en-US" dirty="0">
                <a:solidFill>
                  <a:srgbClr val="FFFFFF"/>
                </a:solidFill>
              </a:rPr>
              <a:t>3</a:t>
            </a:r>
          </a:p>
        </p:txBody>
      </p:sp>
      <p:sp>
        <p:nvSpPr>
          <p:cNvPr id="13314" name="Title 1"/>
          <p:cNvSpPr>
            <a:spLocks noGrp="1"/>
          </p:cNvSpPr>
          <p:nvPr>
            <p:ph type="title"/>
          </p:nvPr>
        </p:nvSpPr>
        <p:spPr/>
        <p:txBody>
          <a:bodyPr/>
          <a:lstStyle/>
          <a:p>
            <a:r>
              <a:rPr lang="en-US" altLang="en-US" dirty="0"/>
              <a:t>Affordable Care Act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2560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84A6BE-74A3-4FCA-B06E-366489CA0163}" type="slidenum">
              <a:rPr lang="en-US" altLang="en-US" smtClean="0"/>
              <a:pPr/>
              <a:t>10</a:t>
            </a:fld>
            <a:endParaRPr lang="en-US" altLang="en-US" dirty="0"/>
          </a:p>
        </p:txBody>
      </p:sp>
      <p:sp>
        <p:nvSpPr>
          <p:cNvPr id="3" name="Content Placeholder 2"/>
          <p:cNvSpPr>
            <a:spLocks noGrp="1"/>
          </p:cNvSpPr>
          <p:nvPr>
            <p:ph sz="quarter" idx="12"/>
          </p:nvPr>
        </p:nvSpPr>
        <p:spPr/>
        <p:txBody>
          <a:bodyPr>
            <a:normAutofit fontScale="92500" lnSpcReduction="10000"/>
          </a:bodyPr>
          <a:lstStyle/>
          <a:p>
            <a:r>
              <a:rPr lang="en-US" altLang="en-US" dirty="0" smtClean="0"/>
              <a:t>Screen for out-of-scope issues with </a:t>
            </a:r>
            <a:r>
              <a:rPr lang="en-US" altLang="en-US" dirty="0" err="1" smtClean="0"/>
              <a:t>PTC</a:t>
            </a:r>
            <a:endParaRPr lang="en-US" altLang="en-US" dirty="0" smtClean="0"/>
          </a:p>
          <a:p>
            <a:pPr lvl="1"/>
            <a:r>
              <a:rPr lang="en-US" altLang="en-US" dirty="0" smtClean="0"/>
              <a:t>Self-employed health insurance deduction*</a:t>
            </a:r>
          </a:p>
          <a:p>
            <a:pPr lvl="1"/>
            <a:r>
              <a:rPr lang="en-US" altLang="en-US" dirty="0" smtClean="0"/>
              <a:t>Shared policy </a:t>
            </a:r>
          </a:p>
          <a:p>
            <a:pPr lvl="1"/>
            <a:r>
              <a:rPr lang="en-US" altLang="en-US" dirty="0" smtClean="0"/>
              <a:t>Alternative calculation for year of marriage with excess </a:t>
            </a:r>
            <a:r>
              <a:rPr lang="en-US" altLang="en-US" dirty="0" err="1" smtClean="0"/>
              <a:t>PTC</a:t>
            </a:r>
            <a:endParaRPr lang="en-US" altLang="en-US" dirty="0" smtClean="0"/>
          </a:p>
          <a:p>
            <a:pPr lvl="1"/>
            <a:r>
              <a:rPr lang="en-US" altLang="en-US" dirty="0" smtClean="0"/>
              <a:t>Code </a:t>
            </a:r>
            <a:r>
              <a:rPr lang="en-US" altLang="en-US" dirty="0" err="1" smtClean="0"/>
              <a:t>FF</a:t>
            </a:r>
            <a:r>
              <a:rPr lang="en-US" altLang="en-US" dirty="0" smtClean="0"/>
              <a:t> on Form W-2, box 12</a:t>
            </a:r>
          </a:p>
          <a:p>
            <a:pPr marL="0" indent="0">
              <a:buNone/>
            </a:pPr>
            <a:r>
              <a:rPr lang="en-US" altLang="en-US" dirty="0" smtClean="0"/>
              <a:t>* In scope if no impact on </a:t>
            </a:r>
            <a:r>
              <a:rPr lang="en-US" altLang="en-US" dirty="0" err="1" smtClean="0"/>
              <a:t>PTC</a:t>
            </a:r>
            <a:r>
              <a:rPr lang="en-US" altLang="en-US" dirty="0" smtClean="0"/>
              <a:t> </a:t>
            </a:r>
          </a:p>
          <a:p>
            <a:pPr lvl="1"/>
            <a:r>
              <a:rPr lang="en-US" altLang="en-US" dirty="0" smtClean="0"/>
              <a:t>No </a:t>
            </a:r>
            <a:r>
              <a:rPr lang="en-US" altLang="en-US" dirty="0" err="1" smtClean="0"/>
              <a:t>PTC</a:t>
            </a:r>
            <a:endParaRPr lang="en-US" altLang="en-US" dirty="0" smtClean="0"/>
          </a:p>
          <a:p>
            <a:pPr lvl="1"/>
            <a:r>
              <a:rPr lang="en-US" altLang="en-US" dirty="0" smtClean="0"/>
              <a:t>No excess or additional </a:t>
            </a:r>
            <a:r>
              <a:rPr lang="en-US" altLang="en-US" dirty="0" err="1" smtClean="0"/>
              <a:t>PTC</a:t>
            </a:r>
            <a:endParaRPr lang="en-US" altLang="en-US" dirty="0" smtClean="0"/>
          </a:p>
          <a:p>
            <a:endParaRPr lang="en-US" altLang="en-US" dirty="0" smtClean="0"/>
          </a:p>
        </p:txBody>
      </p:sp>
      <p:sp>
        <p:nvSpPr>
          <p:cNvPr id="2" name="Title 1"/>
          <p:cNvSpPr>
            <a:spLocks noGrp="1"/>
          </p:cNvSpPr>
          <p:nvPr>
            <p:ph type="title"/>
          </p:nvPr>
        </p:nvSpPr>
        <p:spPr/>
        <p:txBody>
          <a:bodyPr/>
          <a:lstStyle/>
          <a:p>
            <a:r>
              <a:rPr lang="en-US" smtClean="0"/>
              <a:t>Intake Booklet</a:t>
            </a:r>
            <a:endParaRPr lang="en-US" dirty="0"/>
          </a:p>
        </p:txBody>
      </p:sp>
    </p:spTree>
    <p:extLst>
      <p:ext uri="{BB962C8B-B14F-4D97-AF65-F5344CB8AC3E}">
        <p14:creationId xmlns:p14="http://schemas.microsoft.com/office/powerpoint/2010/main" val="3727575582"/>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549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4EE779-7A99-4508-B8CF-39A63AB45835}" type="slidenum">
              <a:rPr lang="en-US" altLang="en-US" smtClean="0"/>
              <a:pPr/>
              <a:t>100</a:t>
            </a:fld>
            <a:endParaRPr lang="en-US" altLang="en-US" dirty="0"/>
          </a:p>
        </p:txBody>
      </p:sp>
      <p:sp>
        <p:nvSpPr>
          <p:cNvPr id="254979" name="Content Placeholder 2"/>
          <p:cNvSpPr>
            <a:spLocks noGrp="1"/>
          </p:cNvSpPr>
          <p:nvPr>
            <p:ph sz="quarter" idx="12"/>
          </p:nvPr>
        </p:nvSpPr>
        <p:spPr/>
        <p:txBody>
          <a:bodyPr>
            <a:normAutofit/>
          </a:bodyPr>
          <a:lstStyle/>
          <a:p>
            <a:r>
              <a:rPr lang="en-US" altLang="en-US" dirty="0" smtClean="0"/>
              <a:t>Can qualify for PTC even though covered by</a:t>
            </a:r>
          </a:p>
          <a:p>
            <a:pPr lvl="1"/>
            <a:r>
              <a:rPr lang="en-US" altLang="en-US" dirty="0" smtClean="0"/>
              <a:t>Limited coverage Medicaid</a:t>
            </a:r>
          </a:p>
          <a:p>
            <a:pPr lvl="1"/>
            <a:r>
              <a:rPr lang="en-US" altLang="en-US" dirty="0" smtClean="0"/>
              <a:t>AmeriCorps or AfterCorps (for returning Peace Corps)</a:t>
            </a:r>
          </a:p>
          <a:p>
            <a:pPr lvl="1"/>
            <a:r>
              <a:rPr lang="en-US" altLang="en-US" dirty="0" smtClean="0"/>
              <a:t>Other coverage that is not MEC</a:t>
            </a:r>
          </a:p>
          <a:p>
            <a:pPr>
              <a:buFont typeface="Wingdings" panose="05000000000000000000" pitchFamily="2" charset="2"/>
              <a:buChar char="Ø"/>
            </a:pPr>
            <a:r>
              <a:rPr lang="en-US" altLang="en-US" dirty="0" smtClean="0"/>
              <a:t>Note: employer coverage that is unaffordable or does not provide minimum value but is taken anyway is considered MEC for PTC purposes</a:t>
            </a:r>
            <a:endParaRPr lang="en-US" altLang="en-US" dirty="0"/>
          </a:p>
        </p:txBody>
      </p:sp>
      <p:sp>
        <p:nvSpPr>
          <p:cNvPr id="2" name="Title 1"/>
          <p:cNvSpPr>
            <a:spLocks noGrp="1"/>
          </p:cNvSpPr>
          <p:nvPr>
            <p:ph type="title"/>
          </p:nvPr>
        </p:nvSpPr>
        <p:spPr/>
        <p:txBody>
          <a:bodyPr>
            <a:normAutofit/>
          </a:bodyPr>
          <a:lstStyle/>
          <a:p>
            <a:r>
              <a:rPr lang="en-US" dirty="0" smtClean="0"/>
              <a:t>PTC Eligibility – Not Eligible for Other MEC</a:t>
            </a:r>
            <a:endParaRPr lang="en-US" dirty="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26112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255A01-A23C-4886-9843-5AF64FE23B9A}" type="slidenum">
              <a:rPr lang="en-US" altLang="en-US" smtClean="0"/>
              <a:pPr/>
              <a:t>101</a:t>
            </a:fld>
            <a:endParaRPr lang="en-US" altLang="en-US" dirty="0"/>
          </a:p>
        </p:txBody>
      </p:sp>
      <p:sp>
        <p:nvSpPr>
          <p:cNvPr id="261123" name="Content Placeholder 2"/>
          <p:cNvSpPr>
            <a:spLocks noGrp="1"/>
          </p:cNvSpPr>
          <p:nvPr>
            <p:ph sz="quarter" idx="12"/>
          </p:nvPr>
        </p:nvSpPr>
        <p:spPr/>
        <p:txBody>
          <a:bodyPr>
            <a:normAutofit lnSpcReduction="10000"/>
          </a:bodyPr>
          <a:lstStyle/>
          <a:p>
            <a:r>
              <a:rPr lang="en-US" altLang="en-US" smtClean="0"/>
              <a:t>An employee’s tax family member is ineligible for PTCs if member is offered employer-sponsored coverage (ESI) and self-only coverage is affordable – example:</a:t>
            </a:r>
          </a:p>
          <a:p>
            <a:pPr lvl="1"/>
            <a:endParaRPr lang="en-US" altLang="en-US" smtClean="0"/>
          </a:p>
          <a:p>
            <a:pPr lvl="1"/>
            <a:endParaRPr lang="en-US" altLang="en-US" smtClean="0"/>
          </a:p>
          <a:p>
            <a:pPr lvl="1"/>
            <a:r>
              <a:rPr lang="en-US" altLang="en-US" smtClean="0"/>
              <a:t>Employee coverage is affordable, so children in the tax family are ineligible for PTC</a:t>
            </a:r>
          </a:p>
          <a:p>
            <a:pPr lvl="1"/>
            <a:r>
              <a:rPr lang="en-US" altLang="en-US" smtClean="0"/>
              <a:t>If no spousal ESI offer, spouse is eligible for PTC</a:t>
            </a:r>
          </a:p>
          <a:p>
            <a:endParaRPr lang="en-US" altLang="en-US" dirty="0"/>
          </a:p>
        </p:txBody>
      </p:sp>
      <p:sp>
        <p:nvSpPr>
          <p:cNvPr id="2" name="Title 1"/>
          <p:cNvSpPr>
            <a:spLocks noGrp="1"/>
          </p:cNvSpPr>
          <p:nvPr>
            <p:ph type="title"/>
          </p:nvPr>
        </p:nvSpPr>
        <p:spPr/>
        <p:txBody>
          <a:bodyPr/>
          <a:lstStyle/>
          <a:p>
            <a:r>
              <a:rPr lang="en-US" smtClean="0"/>
              <a:t>PTC Eligibility – Family Glitch</a:t>
            </a:r>
            <a:endParaRPr lang="en-US" dirty="0"/>
          </a:p>
        </p:txBody>
      </p:sp>
      <p:sp>
        <p:nvSpPr>
          <p:cNvPr id="11" name="TextBox 10"/>
          <p:cNvSpPr txBox="1"/>
          <p:nvPr/>
        </p:nvSpPr>
        <p:spPr>
          <a:xfrm>
            <a:off x="2514600" y="3276600"/>
            <a:ext cx="3352800" cy="862013"/>
          </a:xfrm>
          <a:prstGeom prst="rect">
            <a:avLst/>
          </a:prstGeom>
          <a:noFill/>
          <a:ln w="12700">
            <a:solidFill>
              <a:schemeClr val="accent2">
                <a:lumMod val="50000"/>
              </a:schemeClr>
            </a:solidFill>
          </a:ln>
        </p:spPr>
        <p:txBody>
          <a:bodyPr wrap="square" lIns="0" tIns="0"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lvl="1" algn="ctr">
              <a:defRPr/>
            </a:pPr>
            <a:r>
              <a:rPr lang="en-US" altLang="en-US" sz="2800" b="1" dirty="0">
                <a:solidFill>
                  <a:schemeClr val="accent2">
                    <a:lumMod val="50000"/>
                  </a:schemeClr>
                </a:solidFill>
              </a:rPr>
              <a:t>Employee-only offer at 6% of income</a:t>
            </a:r>
          </a:p>
        </p:txBody>
      </p:sp>
      <p:sp>
        <p:nvSpPr>
          <p:cNvPr id="12" name="TextBox 11"/>
          <p:cNvSpPr txBox="1"/>
          <p:nvPr/>
        </p:nvSpPr>
        <p:spPr>
          <a:xfrm>
            <a:off x="6324600" y="3276600"/>
            <a:ext cx="3545304" cy="861774"/>
          </a:xfrm>
          <a:prstGeom prst="rect">
            <a:avLst/>
          </a:prstGeom>
          <a:noFill/>
          <a:ln w="12700">
            <a:solidFill>
              <a:schemeClr val="accent2">
                <a:lumMod val="50000"/>
              </a:schemeClr>
            </a:solidFill>
          </a:ln>
        </p:spPr>
        <p:txBody>
          <a:bodyPr wrap="square" lIns="0" tIns="0" rIns="0" bIns="0">
            <a:spAutoFit/>
          </a:bodyPr>
          <a:lstStyle/>
          <a:p>
            <a:pPr indent="-111125" algn="ctr">
              <a:spcBef>
                <a:spcPts val="600"/>
              </a:spcBef>
              <a:defRPr/>
            </a:pPr>
            <a:r>
              <a:rPr lang="en-US" altLang="en-US" sz="2800" b="1" dirty="0">
                <a:solidFill>
                  <a:schemeClr val="accent2">
                    <a:lumMod val="50000"/>
                  </a:schemeClr>
                </a:solidFill>
              </a:rPr>
              <a:t>Employee and children offer at 10% of income</a:t>
            </a:r>
          </a:p>
        </p:txBody>
      </p:sp>
      <p:sp>
        <p:nvSpPr>
          <p:cNvPr id="10" name="Rectangle 9"/>
          <p:cNvSpPr/>
          <p:nvPr/>
        </p:nvSpPr>
        <p:spPr>
          <a:xfrm>
            <a:off x="10208593" y="1171835"/>
            <a:ext cx="12192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Pub 974</a:t>
            </a:r>
            <a:endParaRPr lang="en-U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5907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39A7C3A-6F10-44E6-88AA-467264924EE0}" type="slidenum">
              <a:rPr lang="en-US" altLang="en-US" smtClean="0"/>
              <a:pPr/>
              <a:t>102</a:t>
            </a:fld>
            <a:endParaRPr lang="en-US" altLang="en-US" dirty="0"/>
          </a:p>
        </p:txBody>
      </p:sp>
      <p:sp>
        <p:nvSpPr>
          <p:cNvPr id="3" name="Content Placeholder 2"/>
          <p:cNvSpPr>
            <a:spLocks noGrp="1"/>
          </p:cNvSpPr>
          <p:nvPr>
            <p:ph sz="quarter" idx="12"/>
          </p:nvPr>
        </p:nvSpPr>
        <p:spPr/>
        <p:txBody>
          <a:bodyPr>
            <a:normAutofit/>
          </a:bodyPr>
          <a:lstStyle/>
          <a:p>
            <a:r>
              <a:rPr lang="en-US" altLang="en-US" dirty="0" smtClean="0"/>
              <a:t>Exceptions</a:t>
            </a:r>
            <a:endParaRPr lang="en-US" altLang="en-US" dirty="0"/>
          </a:p>
          <a:p>
            <a:pPr lvl="1"/>
            <a:r>
              <a:rPr lang="en-US" altLang="en-US" dirty="0"/>
              <a:t>Abused spouse living apart from spouse and cannot file jointly due to abuse</a:t>
            </a:r>
          </a:p>
          <a:p>
            <a:pPr lvl="1"/>
            <a:r>
              <a:rPr lang="en-US" altLang="en-US" dirty="0"/>
              <a:t>Abandoned spouse unable to locate spouse after due diligence</a:t>
            </a:r>
          </a:p>
          <a:p>
            <a:pPr>
              <a:buFont typeface="Wingdings" panose="05000000000000000000" pitchFamily="2" charset="2"/>
              <a:buChar char="Ø"/>
            </a:pPr>
            <a:r>
              <a:rPr lang="en-US" altLang="en-US" dirty="0" smtClean="0"/>
              <a:t>HoH is not MFS and is eligible for </a:t>
            </a:r>
            <a:r>
              <a:rPr lang="en-US" altLang="en-US" dirty="0" err="1" smtClean="0"/>
              <a:t>PTC</a:t>
            </a:r>
            <a:endParaRPr lang="en-US" altLang="en-US" dirty="0"/>
          </a:p>
        </p:txBody>
      </p:sp>
      <p:sp>
        <p:nvSpPr>
          <p:cNvPr id="2" name="Title 1"/>
          <p:cNvSpPr>
            <a:spLocks noGrp="1"/>
          </p:cNvSpPr>
          <p:nvPr>
            <p:ph type="title"/>
          </p:nvPr>
        </p:nvSpPr>
        <p:spPr/>
        <p:txBody>
          <a:bodyPr/>
          <a:lstStyle/>
          <a:p>
            <a:r>
              <a:rPr lang="en-US" dirty="0"/>
              <a:t>PTC Eligibility – </a:t>
            </a:r>
            <a:r>
              <a:rPr lang="en-US" dirty="0" smtClean="0"/>
              <a:t>Cannot File MFS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
        <p:nvSpPr>
          <p:cNvPr id="3" name="Slide Number Placeholder 2"/>
          <p:cNvSpPr>
            <a:spLocks noGrp="1"/>
          </p:cNvSpPr>
          <p:nvPr>
            <p:ph type="sldNum" sz="quarter" idx="11"/>
          </p:nvPr>
        </p:nvSpPr>
        <p:spPr/>
        <p:txBody>
          <a:bodyPr/>
          <a:lstStyle/>
          <a:p>
            <a:pPr>
              <a:defRPr/>
            </a:pPr>
            <a:fld id="{9A7DE7B2-8EA6-41E1-94BA-00496E25FD19}" type="slidenum">
              <a:rPr lang="en-US" altLang="en-US" smtClean="0"/>
              <a:pPr>
                <a:defRPr/>
              </a:pPr>
              <a:t>103</a:t>
            </a:fld>
            <a:endParaRPr lang="en-US" altLang="en-US" dirty="0"/>
          </a:p>
        </p:txBody>
      </p:sp>
      <p:sp>
        <p:nvSpPr>
          <p:cNvPr id="4" name="Content Placeholder 3"/>
          <p:cNvSpPr>
            <a:spLocks noGrp="1"/>
          </p:cNvSpPr>
          <p:nvPr>
            <p:ph sz="quarter" idx="12"/>
          </p:nvPr>
        </p:nvSpPr>
        <p:spPr>
          <a:xfrm>
            <a:off x="1278833" y="1761432"/>
            <a:ext cx="9753600" cy="4182167"/>
          </a:xfrm>
        </p:spPr>
        <p:txBody>
          <a:bodyPr>
            <a:normAutofit fontScale="92500" lnSpcReduction="10000"/>
          </a:bodyPr>
          <a:lstStyle/>
          <a:p>
            <a:r>
              <a:rPr lang="en-US" dirty="0" smtClean="0"/>
              <a:t>Qualified small employer health reimbursement arrangements (</a:t>
            </a:r>
            <a:r>
              <a:rPr lang="en-US" dirty="0" err="1" smtClean="0"/>
              <a:t>QSEHRAs</a:t>
            </a:r>
            <a:r>
              <a:rPr lang="en-US" dirty="0" smtClean="0"/>
              <a:t>) reimburse eligible employees for health care costs, including marketplace policy premiums</a:t>
            </a:r>
          </a:p>
          <a:p>
            <a:r>
              <a:rPr lang="en-US" dirty="0" smtClean="0"/>
              <a:t>The </a:t>
            </a:r>
            <a:r>
              <a:rPr lang="en-US" dirty="0" err="1" smtClean="0"/>
              <a:t>PTC</a:t>
            </a:r>
            <a:r>
              <a:rPr lang="en-US" dirty="0" smtClean="0"/>
              <a:t> for a month may be reduced (not below zero)</a:t>
            </a:r>
          </a:p>
          <a:p>
            <a:r>
              <a:rPr lang="en-US" dirty="0" smtClean="0"/>
              <a:t>The employee will have a benefit amount in box 12 of their W-2 with code </a:t>
            </a:r>
            <a:r>
              <a:rPr lang="en-US" dirty="0" err="1" smtClean="0"/>
              <a:t>FF</a:t>
            </a:r>
            <a:endParaRPr lang="en-US" dirty="0" smtClean="0"/>
          </a:p>
          <a:p>
            <a:r>
              <a:rPr lang="en-US" dirty="0" smtClean="0"/>
              <a:t>Employees with a code </a:t>
            </a:r>
            <a:r>
              <a:rPr lang="en-US" dirty="0" err="1" smtClean="0"/>
              <a:t>FF</a:t>
            </a:r>
            <a:r>
              <a:rPr lang="en-US" dirty="0" smtClean="0"/>
              <a:t> amount and otherwise eligible for </a:t>
            </a:r>
            <a:r>
              <a:rPr lang="en-US" dirty="0" err="1" smtClean="0"/>
              <a:t>PTC</a:t>
            </a:r>
            <a:r>
              <a:rPr lang="en-US" dirty="0" smtClean="0"/>
              <a:t> are </a:t>
            </a:r>
            <a:r>
              <a:rPr lang="en-US" i="1" dirty="0" smtClean="0"/>
              <a:t>out of scope</a:t>
            </a:r>
            <a:endParaRPr lang="en-US" i="1" dirty="0"/>
          </a:p>
        </p:txBody>
      </p:sp>
      <p:sp>
        <p:nvSpPr>
          <p:cNvPr id="5" name="Title 4"/>
          <p:cNvSpPr>
            <a:spLocks noGrp="1"/>
          </p:cNvSpPr>
          <p:nvPr>
            <p:ph type="title"/>
          </p:nvPr>
        </p:nvSpPr>
        <p:spPr/>
        <p:txBody>
          <a:bodyPr/>
          <a:lstStyle/>
          <a:p>
            <a:r>
              <a:rPr lang="en-US" dirty="0" err="1" smtClean="0"/>
              <a:t>PTC</a:t>
            </a:r>
            <a:r>
              <a:rPr lang="en-US" dirty="0" smtClean="0"/>
              <a:t> Eligibility - </a:t>
            </a:r>
            <a:r>
              <a:rPr lang="en-US" dirty="0" err="1" smtClean="0"/>
              <a:t>QSEHRA</a:t>
            </a:r>
            <a:endParaRPr lang="en-US" dirty="0"/>
          </a:p>
        </p:txBody>
      </p:sp>
    </p:spTree>
    <p:extLst>
      <p:ext uri="{BB962C8B-B14F-4D97-AF65-F5344CB8AC3E}">
        <p14:creationId xmlns:p14="http://schemas.microsoft.com/office/powerpoint/2010/main" val="489692841"/>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Footer Placeholder 4"/>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26726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DE596C-D394-4C38-BA0C-772CE5C87A10}" type="slidenum">
              <a:rPr lang="en-US" altLang="en-US" smtClean="0"/>
              <a:pPr/>
              <a:t>104</a:t>
            </a:fld>
            <a:endParaRPr lang="en-US" altLang="en-US" dirty="0"/>
          </a:p>
        </p:txBody>
      </p:sp>
      <p:sp>
        <p:nvSpPr>
          <p:cNvPr id="3" name="Content Placeholder 2"/>
          <p:cNvSpPr>
            <a:spLocks noGrp="1"/>
          </p:cNvSpPr>
          <p:nvPr>
            <p:ph sz="quarter" idx="12"/>
          </p:nvPr>
        </p:nvSpPr>
        <p:spPr/>
        <p:txBody>
          <a:bodyPr/>
          <a:lstStyle/>
          <a:p>
            <a:r>
              <a:rPr lang="en-US" altLang="en-US" smtClean="0"/>
              <a:t>Final amount of PTC is computed on Form 8962</a:t>
            </a:r>
          </a:p>
          <a:p>
            <a:pPr lvl="1"/>
            <a:r>
              <a:rPr lang="en-US" altLang="en-US" smtClean="0"/>
              <a:t>Need Form 1095-A, which shows</a:t>
            </a:r>
          </a:p>
          <a:p>
            <a:pPr lvl="2"/>
            <a:r>
              <a:rPr lang="en-US" altLang="en-US" smtClean="0"/>
              <a:t>Monthly premium amount</a:t>
            </a:r>
          </a:p>
          <a:p>
            <a:pPr lvl="2"/>
            <a:r>
              <a:rPr lang="en-US" altLang="en-US" smtClean="0"/>
              <a:t>SLCSP (second lowest cost silver plan)</a:t>
            </a:r>
          </a:p>
          <a:p>
            <a:pPr lvl="2"/>
            <a:r>
              <a:rPr lang="en-US" altLang="en-US" smtClean="0"/>
              <a:t>APTC </a:t>
            </a:r>
          </a:p>
          <a:p>
            <a:r>
              <a:rPr lang="en-US" altLang="en-US" smtClean="0"/>
              <a:t>TaxSlayer then computes the credit using all info provided</a:t>
            </a:r>
          </a:p>
          <a:p>
            <a:endParaRPr lang="en-US" altLang="en-US" dirty="0"/>
          </a:p>
        </p:txBody>
      </p:sp>
      <p:sp>
        <p:nvSpPr>
          <p:cNvPr id="2" name="Title 1"/>
          <p:cNvSpPr>
            <a:spLocks noGrp="1"/>
          </p:cNvSpPr>
          <p:nvPr>
            <p:ph type="title"/>
          </p:nvPr>
        </p:nvSpPr>
        <p:spPr/>
        <p:txBody>
          <a:bodyPr/>
          <a:lstStyle/>
          <a:p>
            <a:r>
              <a:rPr lang="en-US" smtClean="0"/>
              <a:t>Calculation of PTC</a:t>
            </a:r>
            <a:endParaRPr lang="en-US" dirty="0"/>
          </a:p>
        </p:txBody>
      </p:sp>
      <p:sp>
        <p:nvSpPr>
          <p:cNvPr id="7" name="Rectangle 6"/>
          <p:cNvSpPr/>
          <p:nvPr/>
        </p:nvSpPr>
        <p:spPr>
          <a:xfrm>
            <a:off x="8991600" y="1171835"/>
            <a:ext cx="19812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FF"/>
                </a:solidFill>
              </a:rPr>
              <a:t>Pub 4012 Tab H</a:t>
            </a:r>
            <a:endParaRPr lang="en-US" sz="2000" b="1"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6" name="Footer Placeholder 4"/>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26931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4DA957D-03E4-492A-8EA6-CF7C86A61909}" type="slidenum">
              <a:rPr lang="en-US" altLang="en-US" smtClean="0"/>
              <a:pPr/>
              <a:t>105</a:t>
            </a:fld>
            <a:endParaRPr lang="en-US" altLang="en-US" dirty="0"/>
          </a:p>
        </p:txBody>
      </p:sp>
      <p:sp>
        <p:nvSpPr>
          <p:cNvPr id="269315" name="Content Placeholder 2"/>
          <p:cNvSpPr>
            <a:spLocks noGrp="1"/>
          </p:cNvSpPr>
          <p:nvPr>
            <p:ph sz="quarter" idx="12"/>
          </p:nvPr>
        </p:nvSpPr>
        <p:spPr/>
        <p:txBody>
          <a:bodyPr>
            <a:normAutofit fontScale="92500" lnSpcReduction="10000"/>
          </a:bodyPr>
          <a:lstStyle/>
          <a:p>
            <a:r>
              <a:rPr lang="en-US" altLang="en-US" dirty="0" smtClean="0"/>
              <a:t>1095-A Void box checked</a:t>
            </a:r>
          </a:p>
          <a:p>
            <a:pPr lvl="1"/>
            <a:r>
              <a:rPr lang="en-US" altLang="en-US" dirty="0" smtClean="0"/>
              <a:t>It is voiding a previously issued 1095-A</a:t>
            </a:r>
          </a:p>
          <a:p>
            <a:pPr lvl="1"/>
            <a:r>
              <a:rPr lang="en-US" altLang="en-US" dirty="0" smtClean="0"/>
              <a:t>Do not use the voided 1095-A nor the 1095-A previously received</a:t>
            </a:r>
          </a:p>
          <a:p>
            <a:r>
              <a:rPr lang="en-US" altLang="en-US" dirty="0" smtClean="0"/>
              <a:t>1095-A Corrected box checked: use the 1095-A that is marked corrected</a:t>
            </a:r>
          </a:p>
          <a:p>
            <a:r>
              <a:rPr lang="en-US" altLang="en-US" dirty="0" smtClean="0"/>
              <a:t>If another taxpayer enrolled someone in taxpayer’s tax family, need a copy of that 1095-A</a:t>
            </a:r>
            <a:endParaRPr lang="en-US" altLang="en-US" dirty="0"/>
          </a:p>
        </p:txBody>
      </p:sp>
      <p:sp>
        <p:nvSpPr>
          <p:cNvPr id="2" name="Title 1"/>
          <p:cNvSpPr>
            <a:spLocks noGrp="1"/>
          </p:cNvSpPr>
          <p:nvPr>
            <p:ph type="title"/>
          </p:nvPr>
        </p:nvSpPr>
        <p:spPr/>
        <p:txBody>
          <a:bodyPr/>
          <a:lstStyle/>
          <a:p>
            <a:r>
              <a:rPr lang="en-US" smtClean="0"/>
              <a:t>Form 1095-A</a:t>
            </a:r>
            <a:endParaRPr lang="en-US" dirty="0"/>
          </a:p>
        </p:txBody>
      </p:sp>
      <p:pic>
        <p:nvPicPr>
          <p:cNvPr id="269318"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210800" y="3810000"/>
            <a:ext cx="1390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9"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43600" y="1828800"/>
            <a:ext cx="857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9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27341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E80CD9-21D4-4EB7-BEE3-C52BA8496CB2}" type="slidenum">
              <a:rPr lang="en-US" altLang="en-US" smtClean="0"/>
              <a:pPr/>
              <a:t>106</a:t>
            </a:fld>
            <a:endParaRPr lang="en-US" altLang="en-US" dirty="0"/>
          </a:p>
        </p:txBody>
      </p:sp>
      <p:sp>
        <p:nvSpPr>
          <p:cNvPr id="3" name="Content Placeholder 2"/>
          <p:cNvSpPr>
            <a:spLocks noGrp="1"/>
          </p:cNvSpPr>
          <p:nvPr>
            <p:ph sz="quarter" idx="12"/>
          </p:nvPr>
        </p:nvSpPr>
        <p:spPr/>
        <p:txBody>
          <a:bodyPr>
            <a:normAutofit lnSpcReduction="10000"/>
          </a:bodyPr>
          <a:lstStyle/>
          <a:p>
            <a:r>
              <a:rPr lang="en-US" altLang="en-US" dirty="0" smtClean="0"/>
              <a:t>MAGI for the taxpayer (and spouse if MFJ) </a:t>
            </a:r>
          </a:p>
          <a:p>
            <a:r>
              <a:rPr lang="en-US" altLang="en-US" dirty="0" smtClean="0"/>
              <a:t>Plus</a:t>
            </a:r>
          </a:p>
          <a:p>
            <a:pPr lvl="1"/>
            <a:r>
              <a:rPr lang="en-US" altLang="en-US" dirty="0" smtClean="0"/>
              <a:t>MAGI of any individual </a:t>
            </a:r>
            <a:r>
              <a:rPr lang="en-US" altLang="en-US" b="1" dirty="0" smtClean="0"/>
              <a:t>claimed</a:t>
            </a:r>
            <a:r>
              <a:rPr lang="en-US" altLang="en-US" dirty="0" smtClean="0"/>
              <a:t> as a dependent whose gross income is </a:t>
            </a:r>
            <a:r>
              <a:rPr lang="en-US" altLang="en-US" b="1" dirty="0" smtClean="0"/>
              <a:t>above their gross income filing threshold</a:t>
            </a:r>
          </a:p>
          <a:p>
            <a:pPr>
              <a:buFont typeface="Wingdings" panose="05000000000000000000" pitchFamily="2" charset="2"/>
              <a:buChar char="Ø"/>
            </a:pPr>
            <a:r>
              <a:rPr lang="en-US" altLang="en-US" dirty="0" smtClean="0"/>
              <a:t>E.g. filing a tax return only to pay self-employment tax does not count</a:t>
            </a:r>
          </a:p>
          <a:p>
            <a:pPr>
              <a:buFont typeface="Wingdings" panose="05000000000000000000" pitchFamily="2" charset="2"/>
              <a:buChar char="Ø"/>
            </a:pPr>
            <a:r>
              <a:rPr lang="en-US" altLang="en-US" dirty="0" smtClean="0"/>
              <a:t>MAGI of spouse is not included when filing MFS </a:t>
            </a:r>
            <a:endParaRPr lang="en-US" altLang="en-US" dirty="0"/>
          </a:p>
        </p:txBody>
      </p:sp>
      <p:sp>
        <p:nvSpPr>
          <p:cNvPr id="2" name="Title 1"/>
          <p:cNvSpPr>
            <a:spLocks noGrp="1"/>
          </p:cNvSpPr>
          <p:nvPr>
            <p:ph type="title"/>
          </p:nvPr>
        </p:nvSpPr>
        <p:spPr/>
        <p:txBody>
          <a:bodyPr>
            <a:normAutofit/>
          </a:bodyPr>
          <a:lstStyle/>
          <a:p>
            <a:r>
              <a:rPr lang="en-US" smtClean="0"/>
              <a:t>Household Income for PTC</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277508"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48136F5-FB27-48F3-A399-809D55A605FA}" type="slidenum">
              <a:rPr lang="en-US" altLang="en-US" smtClean="0"/>
              <a:pPr/>
              <a:t>107</a:t>
            </a:fld>
            <a:endParaRPr lang="en-US" altLang="en-US" dirty="0"/>
          </a:p>
        </p:txBody>
      </p:sp>
      <p:sp>
        <p:nvSpPr>
          <p:cNvPr id="3" name="Content Placeholder 2"/>
          <p:cNvSpPr>
            <a:spLocks noGrp="1"/>
          </p:cNvSpPr>
          <p:nvPr>
            <p:ph sz="quarter" idx="12"/>
          </p:nvPr>
        </p:nvSpPr>
        <p:spPr/>
        <p:txBody>
          <a:bodyPr/>
          <a:lstStyle/>
          <a:p>
            <a:r>
              <a:rPr lang="en-US" altLang="en-US" dirty="0" smtClean="0"/>
              <a:t>Preparer needs to determine:</a:t>
            </a:r>
          </a:p>
          <a:p>
            <a:pPr lvl="1"/>
            <a:r>
              <a:rPr lang="en-US" altLang="en-US" dirty="0" smtClean="0"/>
              <a:t>Whether a claimed dependent has to file a return</a:t>
            </a:r>
          </a:p>
          <a:p>
            <a:pPr lvl="1"/>
            <a:r>
              <a:rPr lang="en-US" altLang="en-US" dirty="0" smtClean="0"/>
              <a:t>If so, enter the amount of the dependent’s MAGI for </a:t>
            </a:r>
            <a:r>
              <a:rPr lang="en-US" altLang="en-US" dirty="0" err="1" smtClean="0"/>
              <a:t>PTC</a:t>
            </a:r>
            <a:r>
              <a:rPr lang="en-US" altLang="en-US" dirty="0" smtClean="0"/>
              <a:t> purposes </a:t>
            </a:r>
          </a:p>
          <a:p>
            <a:pPr lvl="2"/>
            <a:r>
              <a:rPr lang="en-US" altLang="en-US" dirty="0" smtClean="0"/>
              <a:t>And untaxed Social Security, if any</a:t>
            </a:r>
            <a:endParaRPr lang="en-US" altLang="en-US" dirty="0"/>
          </a:p>
        </p:txBody>
      </p:sp>
      <p:sp>
        <p:nvSpPr>
          <p:cNvPr id="2" name="Title 1"/>
          <p:cNvSpPr>
            <a:spLocks noGrp="1"/>
          </p:cNvSpPr>
          <p:nvPr>
            <p:ph type="title"/>
          </p:nvPr>
        </p:nvSpPr>
        <p:spPr/>
        <p:txBody>
          <a:bodyPr/>
          <a:lstStyle/>
          <a:p>
            <a:r>
              <a:rPr lang="en-US" smtClean="0"/>
              <a:t>Household Income for PTC</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0"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28570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ACA0C5-173E-482B-812D-72B2903CA648}" type="slidenum">
              <a:rPr lang="en-US" altLang="en-US" smtClean="0"/>
              <a:pPr/>
              <a:t>108</a:t>
            </a:fld>
            <a:endParaRPr lang="en-US" altLang="en-US" dirty="0"/>
          </a:p>
        </p:txBody>
      </p:sp>
      <p:sp>
        <p:nvSpPr>
          <p:cNvPr id="5" name="Content Placeholder 4"/>
          <p:cNvSpPr>
            <a:spLocks noGrp="1"/>
          </p:cNvSpPr>
          <p:nvPr>
            <p:ph sz="quarter" idx="12"/>
          </p:nvPr>
        </p:nvSpPr>
        <p:spPr/>
        <p:txBody>
          <a:bodyPr>
            <a:normAutofit/>
          </a:bodyPr>
          <a:lstStyle/>
          <a:p>
            <a:r>
              <a:rPr lang="en-US" altLang="en-US" dirty="0"/>
              <a:t>Form 1095-A does not have a SLCSP amount or has an incorrect SLCSP amount</a:t>
            </a:r>
          </a:p>
          <a:p>
            <a:r>
              <a:rPr lang="en-US" altLang="en-US" dirty="0"/>
              <a:t>Taxpayer can contact the Marketplace for the missing information</a:t>
            </a:r>
          </a:p>
          <a:p>
            <a:r>
              <a:rPr lang="en-US" altLang="en-US" dirty="0"/>
              <a:t>Preparer can look up the SLCSP with the fewest number of policies possible using the ages at the beginning of the year</a:t>
            </a:r>
          </a:p>
        </p:txBody>
      </p:sp>
      <p:sp>
        <p:nvSpPr>
          <p:cNvPr id="2" name="Title 1"/>
          <p:cNvSpPr>
            <a:spLocks noGrp="1"/>
          </p:cNvSpPr>
          <p:nvPr>
            <p:ph type="title"/>
          </p:nvPr>
        </p:nvSpPr>
        <p:spPr/>
        <p:txBody>
          <a:bodyPr>
            <a:normAutofit/>
          </a:bodyPr>
          <a:lstStyle/>
          <a:p>
            <a:r>
              <a:rPr lang="en-US" dirty="0"/>
              <a:t>PTC </a:t>
            </a:r>
            <a:r>
              <a:rPr lang="en-US" dirty="0" smtClean="0"/>
              <a:t>– Missing Information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28160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E9F7CB-8801-49FA-B1FA-702E358B71C4}" type="slidenum">
              <a:rPr lang="en-US" altLang="en-US" smtClean="0"/>
              <a:pPr/>
              <a:t>109</a:t>
            </a:fld>
            <a:endParaRPr lang="en-US" altLang="en-US" dirty="0"/>
          </a:p>
        </p:txBody>
      </p:sp>
      <p:sp>
        <p:nvSpPr>
          <p:cNvPr id="3" name="Content Placeholder 2"/>
          <p:cNvSpPr>
            <a:spLocks noGrp="1"/>
          </p:cNvSpPr>
          <p:nvPr>
            <p:ph sz="quarter" idx="12"/>
          </p:nvPr>
        </p:nvSpPr>
        <p:spPr/>
        <p:txBody>
          <a:bodyPr/>
          <a:lstStyle/>
          <a:p>
            <a:r>
              <a:rPr lang="en-US" dirty="0" smtClean="0"/>
              <a:t>Moved? </a:t>
            </a:r>
          </a:p>
          <a:p>
            <a:pPr lvl="1"/>
            <a:r>
              <a:rPr lang="en-US" dirty="0" smtClean="0"/>
              <a:t>Need to look up on a monthly basis</a:t>
            </a:r>
          </a:p>
          <a:p>
            <a:r>
              <a:rPr lang="en-US" dirty="0" smtClean="0"/>
              <a:t>A person on the return lived in another zip code/city?</a:t>
            </a:r>
          </a:p>
          <a:p>
            <a:pPr lvl="1"/>
            <a:r>
              <a:rPr lang="en-US" dirty="0" smtClean="0"/>
              <a:t>Look up separately</a:t>
            </a:r>
            <a:endParaRPr lang="en-US" dirty="0"/>
          </a:p>
        </p:txBody>
      </p:sp>
      <p:sp>
        <p:nvSpPr>
          <p:cNvPr id="2" name="Title 1"/>
          <p:cNvSpPr>
            <a:spLocks noGrp="1"/>
          </p:cNvSpPr>
          <p:nvPr>
            <p:ph type="title"/>
          </p:nvPr>
        </p:nvSpPr>
        <p:spPr/>
        <p:txBody>
          <a:bodyPr>
            <a:normAutofit/>
          </a:bodyPr>
          <a:lstStyle/>
          <a:p>
            <a:r>
              <a:rPr lang="en-US" dirty="0" smtClean="0"/>
              <a:t>PTC – Missing Information</a:t>
            </a:r>
            <a:endParaRPr lang="en-US" dirty="0"/>
          </a:p>
        </p:txBody>
      </p:sp>
    </p:spTree>
    <p:extLst>
      <p:ext uri="{BB962C8B-B14F-4D97-AF65-F5344CB8AC3E}">
        <p14:creationId xmlns:p14="http://schemas.microsoft.com/office/powerpoint/2010/main" val="13099223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sz="4000" b="1" dirty="0" smtClean="0"/>
              <a:t>MEC</a:t>
            </a:r>
            <a:endParaRPr lang="en-US" sz="4000" b="1" dirty="0"/>
          </a:p>
        </p:txBody>
      </p:sp>
      <p:sp>
        <p:nvSpPr>
          <p:cNvPr id="6" name="Title 5"/>
          <p:cNvSpPr>
            <a:spLocks noGrp="1"/>
          </p:cNvSpPr>
          <p:nvPr>
            <p:ph type="title"/>
          </p:nvPr>
        </p:nvSpPr>
        <p:spPr/>
        <p:txBody>
          <a:bodyPr>
            <a:normAutofit/>
          </a:bodyPr>
          <a:lstStyle/>
          <a:p>
            <a:r>
              <a:rPr lang="en-US" dirty="0" smtClean="0"/>
              <a:t>Minimum Essential Coverage</a:t>
            </a:r>
            <a:endParaRPr lang="en-US" dirty="0"/>
          </a:p>
        </p:txBody>
      </p:sp>
    </p:spTree>
    <p:extLst>
      <p:ext uri="{BB962C8B-B14F-4D97-AF65-F5344CB8AC3E}">
        <p14:creationId xmlns:p14="http://schemas.microsoft.com/office/powerpoint/2010/main" val="593024809"/>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110</a:t>
            </a:fld>
            <a:endParaRPr lang="en-US" altLang="en-US" dirty="0"/>
          </a:p>
        </p:txBody>
      </p:sp>
      <p:sp>
        <p:nvSpPr>
          <p:cNvPr id="5" name="Content Placeholder 4"/>
          <p:cNvSpPr>
            <a:spLocks noGrp="1"/>
          </p:cNvSpPr>
          <p:nvPr>
            <p:ph sz="quarter" idx="12"/>
          </p:nvPr>
        </p:nvSpPr>
        <p:spPr/>
        <p:txBody>
          <a:bodyPr/>
          <a:lstStyle/>
          <a:p>
            <a:r>
              <a:rPr lang="en-US" smtClean="0"/>
              <a:t>The premium must be paid by the due date of the return to claim PTC</a:t>
            </a:r>
          </a:p>
          <a:p>
            <a:r>
              <a:rPr lang="en-US" smtClean="0"/>
              <a:t>When taxpayer stops paying, there is one month that 1095-A will show as zero</a:t>
            </a:r>
            <a:endParaRPr lang="en-US" dirty="0"/>
          </a:p>
        </p:txBody>
      </p:sp>
      <p:sp>
        <p:nvSpPr>
          <p:cNvPr id="2" name="Title 1"/>
          <p:cNvSpPr>
            <a:spLocks noGrp="1"/>
          </p:cNvSpPr>
          <p:nvPr>
            <p:ph type="title"/>
          </p:nvPr>
        </p:nvSpPr>
        <p:spPr/>
        <p:txBody>
          <a:bodyPr/>
          <a:lstStyle/>
          <a:p>
            <a:r>
              <a:rPr lang="en-US" smtClean="0"/>
              <a:t>PTC – Premium Not Paid</a:t>
            </a: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127924" y="3581400"/>
            <a:ext cx="4839375" cy="2343477"/>
          </a:xfrm>
          <a:prstGeom prst="rect">
            <a:avLst/>
          </a:prstGeom>
        </p:spPr>
      </p:pic>
    </p:spTree>
    <p:extLst>
      <p:ext uri="{BB962C8B-B14F-4D97-AF65-F5344CB8AC3E}">
        <p14:creationId xmlns:p14="http://schemas.microsoft.com/office/powerpoint/2010/main" val="170113139"/>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111</a:t>
            </a:fld>
            <a:endParaRPr lang="en-US" altLang="en-US" dirty="0"/>
          </a:p>
        </p:txBody>
      </p:sp>
      <p:sp>
        <p:nvSpPr>
          <p:cNvPr id="5" name="Content Placeholder 4"/>
          <p:cNvSpPr>
            <a:spLocks noGrp="1"/>
          </p:cNvSpPr>
          <p:nvPr>
            <p:ph sz="quarter" idx="12"/>
          </p:nvPr>
        </p:nvSpPr>
        <p:spPr/>
        <p:txBody>
          <a:bodyPr/>
          <a:lstStyle/>
          <a:p>
            <a:r>
              <a:rPr lang="en-US" smtClean="0"/>
              <a:t>Taxpayer not eligible for PTC for that month</a:t>
            </a:r>
          </a:p>
          <a:p>
            <a:r>
              <a:rPr lang="en-US" smtClean="0"/>
              <a:t>Taxpayer </a:t>
            </a:r>
            <a:r>
              <a:rPr lang="en-US" b="1" smtClean="0"/>
              <a:t>does</a:t>
            </a:r>
            <a:r>
              <a:rPr lang="en-US" smtClean="0"/>
              <a:t> have coverage for that month</a:t>
            </a:r>
          </a:p>
          <a:p>
            <a:pPr lvl="1"/>
            <a:r>
              <a:rPr lang="en-US" smtClean="0"/>
              <a:t>No exemption is needed</a:t>
            </a:r>
            <a:endParaRPr lang="en-US" dirty="0"/>
          </a:p>
        </p:txBody>
      </p:sp>
      <p:sp>
        <p:nvSpPr>
          <p:cNvPr id="2" name="Title 1"/>
          <p:cNvSpPr>
            <a:spLocks noGrp="1"/>
          </p:cNvSpPr>
          <p:nvPr>
            <p:ph type="title"/>
          </p:nvPr>
        </p:nvSpPr>
        <p:spPr/>
        <p:txBody>
          <a:bodyPr>
            <a:normAutofit/>
          </a:bodyPr>
          <a:lstStyle/>
          <a:p>
            <a:r>
              <a:rPr lang="en-US" smtClean="0"/>
              <a:t>PTC – Premium Not Paid</a:t>
            </a:r>
            <a:endParaRPr lang="en-US" dirty="0"/>
          </a:p>
        </p:txBody>
      </p:sp>
    </p:spTree>
    <p:extLst>
      <p:ext uri="{BB962C8B-B14F-4D97-AF65-F5344CB8AC3E}">
        <p14:creationId xmlns:p14="http://schemas.microsoft.com/office/powerpoint/2010/main" val="126898805"/>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112</a:t>
            </a:fld>
            <a:endParaRPr lang="en-US" altLang="en-US" dirty="0"/>
          </a:p>
        </p:txBody>
      </p:sp>
      <p:sp>
        <p:nvSpPr>
          <p:cNvPr id="5" name="Content Placeholder 4"/>
          <p:cNvSpPr>
            <a:spLocks noGrp="1"/>
          </p:cNvSpPr>
          <p:nvPr>
            <p:ph sz="quarter" idx="12"/>
          </p:nvPr>
        </p:nvSpPr>
        <p:spPr/>
        <p:txBody>
          <a:bodyPr/>
          <a:lstStyle/>
          <a:p>
            <a:r>
              <a:rPr lang="en-US" dirty="0"/>
              <a:t>Taxpayer may be better off paying the premium they are responsible for</a:t>
            </a:r>
          </a:p>
          <a:p>
            <a:pPr lvl="1"/>
            <a:r>
              <a:rPr lang="en-US" dirty="0"/>
              <a:t>PTC repayment may be greater</a:t>
            </a:r>
          </a:p>
          <a:p>
            <a:pPr lvl="1"/>
            <a:r>
              <a:rPr lang="en-US" dirty="0"/>
              <a:t>Need to get a corrected 1095-A</a:t>
            </a:r>
          </a:p>
          <a:p>
            <a:pPr lvl="2"/>
            <a:r>
              <a:rPr lang="en-US" dirty="0"/>
              <a:t>Can file return now; no need to wait</a:t>
            </a:r>
          </a:p>
        </p:txBody>
      </p:sp>
      <p:sp>
        <p:nvSpPr>
          <p:cNvPr id="2" name="Title 1"/>
          <p:cNvSpPr>
            <a:spLocks noGrp="1"/>
          </p:cNvSpPr>
          <p:nvPr>
            <p:ph type="title"/>
          </p:nvPr>
        </p:nvSpPr>
        <p:spPr/>
        <p:txBody>
          <a:bodyPr>
            <a:normAutofit/>
          </a:bodyPr>
          <a:lstStyle/>
          <a:p>
            <a:r>
              <a:rPr lang="en-US" dirty="0"/>
              <a:t>PTC </a:t>
            </a:r>
            <a:r>
              <a:rPr lang="en-US" dirty="0" smtClean="0"/>
              <a:t>– Premium </a:t>
            </a:r>
            <a:r>
              <a:rPr lang="en-US" dirty="0"/>
              <a:t>Not Paid</a:t>
            </a:r>
          </a:p>
        </p:txBody>
      </p:sp>
    </p:spTree>
    <p:extLst>
      <p:ext uri="{BB962C8B-B14F-4D97-AF65-F5344CB8AC3E}">
        <p14:creationId xmlns:p14="http://schemas.microsoft.com/office/powerpoint/2010/main" val="394498854"/>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8"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28774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4C9F0-2515-4570-89BD-B74B1842128E}" type="slidenum">
              <a:rPr lang="en-US" altLang="en-US" smtClean="0"/>
              <a:pPr/>
              <a:t>113</a:t>
            </a:fld>
            <a:endParaRPr lang="en-US" altLang="en-US" dirty="0"/>
          </a:p>
        </p:txBody>
      </p:sp>
      <p:sp>
        <p:nvSpPr>
          <p:cNvPr id="5" name="Content Placeholder 4"/>
          <p:cNvSpPr>
            <a:spLocks noGrp="1"/>
          </p:cNvSpPr>
          <p:nvPr>
            <p:ph sz="quarter" idx="12"/>
          </p:nvPr>
        </p:nvSpPr>
        <p:spPr/>
        <p:txBody>
          <a:bodyPr>
            <a:normAutofit lnSpcReduction="10000"/>
          </a:bodyPr>
          <a:lstStyle/>
          <a:p>
            <a:r>
              <a:rPr lang="en-US" dirty="0"/>
              <a:t>Two or more individuals of the same tax family in the same zip/city are enrolled in different Mkt policies</a:t>
            </a:r>
          </a:p>
          <a:p>
            <a:r>
              <a:rPr lang="en-US" dirty="0"/>
              <a:t>Can add up the actual cost of their coverage (1095-A column A)</a:t>
            </a:r>
          </a:p>
          <a:p>
            <a:r>
              <a:rPr lang="en-US" dirty="0"/>
              <a:t>Can add up the reported amount of APTC (1095-A column C)</a:t>
            </a:r>
          </a:p>
          <a:p>
            <a:r>
              <a:rPr lang="en-US" dirty="0"/>
              <a:t>Can</a:t>
            </a:r>
            <a:r>
              <a:rPr lang="en-US" b="1" dirty="0"/>
              <a:t>not</a:t>
            </a:r>
            <a:r>
              <a:rPr lang="en-US" dirty="0"/>
              <a:t> add up the SLCSP quotes (1095-A column B)</a:t>
            </a:r>
          </a:p>
        </p:txBody>
      </p:sp>
      <p:sp>
        <p:nvSpPr>
          <p:cNvPr id="2" name="Title 1"/>
          <p:cNvSpPr>
            <a:spLocks noGrp="1"/>
          </p:cNvSpPr>
          <p:nvPr>
            <p:ph type="title"/>
          </p:nvPr>
        </p:nvSpPr>
        <p:spPr/>
        <p:txBody>
          <a:bodyPr>
            <a:normAutofit/>
          </a:bodyPr>
          <a:lstStyle/>
          <a:p>
            <a:r>
              <a:rPr lang="en-US" dirty="0"/>
              <a:t>PTC </a:t>
            </a:r>
            <a:r>
              <a:rPr lang="en-US" dirty="0" smtClean="0"/>
              <a:t>– Multiple </a:t>
            </a:r>
            <a:r>
              <a:rPr lang="en-US" dirty="0"/>
              <a:t>Policies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28979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5A7906-2589-46D6-901D-35A008788F82}" type="slidenum">
              <a:rPr lang="en-US" altLang="en-US" smtClean="0"/>
              <a:pPr/>
              <a:t>114</a:t>
            </a:fld>
            <a:endParaRPr lang="en-US" altLang="en-US" dirty="0"/>
          </a:p>
        </p:txBody>
      </p:sp>
      <p:sp>
        <p:nvSpPr>
          <p:cNvPr id="289795" name="Content Placeholder 4"/>
          <p:cNvSpPr>
            <a:spLocks noGrp="1"/>
          </p:cNvSpPr>
          <p:nvPr>
            <p:ph sz="quarter" idx="12"/>
          </p:nvPr>
        </p:nvSpPr>
        <p:spPr/>
        <p:txBody>
          <a:bodyPr>
            <a:normAutofit/>
          </a:bodyPr>
          <a:lstStyle/>
          <a:p>
            <a:r>
              <a:rPr lang="en-US" altLang="en-US" dirty="0" smtClean="0"/>
              <a:t>Need to look up the SLCSP quote using the ages at the beginning of the year</a:t>
            </a:r>
          </a:p>
          <a:p>
            <a:r>
              <a:rPr lang="en-US" altLang="en-US" dirty="0" smtClean="0"/>
              <a:t>Use fewest number of policies possible</a:t>
            </a:r>
          </a:p>
          <a:p>
            <a:r>
              <a:rPr lang="en-US" altLang="en-US" dirty="0" smtClean="0"/>
              <a:t>Can add up the SLCSP in some cases (e.g. pre-marriage months)</a:t>
            </a:r>
          </a:p>
          <a:p>
            <a:r>
              <a:rPr lang="en-US" altLang="en-US" dirty="0" smtClean="0"/>
              <a:t>See Pub 974 or F8962 instructions for more details</a:t>
            </a:r>
            <a:endParaRPr lang="en-US" altLang="en-US" dirty="0"/>
          </a:p>
        </p:txBody>
      </p:sp>
      <p:sp>
        <p:nvSpPr>
          <p:cNvPr id="2" name="Title 1"/>
          <p:cNvSpPr>
            <a:spLocks noGrp="1"/>
          </p:cNvSpPr>
          <p:nvPr>
            <p:ph type="title"/>
          </p:nvPr>
        </p:nvSpPr>
        <p:spPr/>
        <p:txBody>
          <a:bodyPr>
            <a:normAutofit/>
          </a:bodyPr>
          <a:lstStyle/>
          <a:p>
            <a:r>
              <a:rPr lang="en-US" dirty="0" smtClean="0"/>
              <a:t>PTC – Multiple Policies (cont.)</a:t>
            </a:r>
            <a:endParaRPr lang="en-US" dirty="0"/>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29184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5D0E68-3039-4A67-B1D1-A820D7626644}" type="slidenum">
              <a:rPr lang="en-US" altLang="en-US" smtClean="0"/>
              <a:pPr/>
              <a:t>115</a:t>
            </a:fld>
            <a:endParaRPr lang="en-US" altLang="en-US" dirty="0"/>
          </a:p>
        </p:txBody>
      </p:sp>
      <p:sp>
        <p:nvSpPr>
          <p:cNvPr id="5" name="Content Placeholder 4"/>
          <p:cNvSpPr>
            <a:spLocks noGrp="1"/>
          </p:cNvSpPr>
          <p:nvPr>
            <p:ph sz="quarter" idx="12"/>
          </p:nvPr>
        </p:nvSpPr>
        <p:spPr/>
        <p:txBody>
          <a:bodyPr>
            <a:normAutofit/>
          </a:bodyPr>
          <a:lstStyle/>
          <a:p>
            <a:r>
              <a:rPr lang="en-US" altLang="en-US" dirty="0"/>
              <a:t>When taxpayer moves (particular from one state to another) they will have multiple Marketplace policies</a:t>
            </a:r>
          </a:p>
          <a:p>
            <a:r>
              <a:rPr lang="en-US" altLang="en-US" dirty="0"/>
              <a:t>In that case, add the SLCSP amounts from the 1095-A month by month and enter in TaxSlayer (do not </a:t>
            </a:r>
            <a:r>
              <a:rPr lang="en-US" altLang="en-US" dirty="0" smtClean="0"/>
              <a:t>need to </a:t>
            </a:r>
            <a:r>
              <a:rPr lang="en-US" altLang="en-US" dirty="0" err="1" smtClean="0"/>
              <a:t>recompute</a:t>
            </a:r>
            <a:r>
              <a:rPr lang="en-US" altLang="en-US" dirty="0"/>
              <a:t>)</a:t>
            </a:r>
          </a:p>
          <a:p>
            <a:r>
              <a:rPr lang="en-US" altLang="en-US" dirty="0"/>
              <a:t>See Pub 974 or </a:t>
            </a:r>
            <a:r>
              <a:rPr lang="en-US" altLang="en-US" dirty="0" smtClean="0"/>
              <a:t>F8962 </a:t>
            </a:r>
            <a:r>
              <a:rPr lang="en-US" altLang="en-US" dirty="0"/>
              <a:t>instructions for more details</a:t>
            </a:r>
          </a:p>
        </p:txBody>
      </p:sp>
      <p:sp>
        <p:nvSpPr>
          <p:cNvPr id="2" name="Title 1"/>
          <p:cNvSpPr>
            <a:spLocks noGrp="1"/>
          </p:cNvSpPr>
          <p:nvPr>
            <p:ph type="title"/>
          </p:nvPr>
        </p:nvSpPr>
        <p:spPr/>
        <p:txBody>
          <a:bodyPr>
            <a:normAutofit/>
          </a:bodyPr>
          <a:lstStyle/>
          <a:p>
            <a:r>
              <a:rPr lang="en-US" dirty="0"/>
              <a:t>PTC </a:t>
            </a:r>
            <a:r>
              <a:rPr lang="en-US" dirty="0" smtClean="0"/>
              <a:t>– Multiple </a:t>
            </a:r>
            <a:r>
              <a:rPr lang="en-US" dirty="0"/>
              <a:t>Policies (cont.)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29389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4D1784-D436-4DE2-86AC-E028E55E9303}" type="slidenum">
              <a:rPr lang="en-US" altLang="en-US" smtClean="0"/>
              <a:pPr/>
              <a:t>116</a:t>
            </a:fld>
            <a:endParaRPr lang="en-US" altLang="en-US" dirty="0"/>
          </a:p>
        </p:txBody>
      </p:sp>
      <p:sp>
        <p:nvSpPr>
          <p:cNvPr id="293891" name="Content Placeholder 4"/>
          <p:cNvSpPr>
            <a:spLocks noGrp="1"/>
          </p:cNvSpPr>
          <p:nvPr>
            <p:ph sz="quarter" idx="12"/>
          </p:nvPr>
        </p:nvSpPr>
        <p:spPr/>
        <p:txBody>
          <a:bodyPr>
            <a:normAutofit/>
          </a:bodyPr>
          <a:lstStyle/>
          <a:p>
            <a:r>
              <a:rPr lang="en-US" altLang="en-US" dirty="0" smtClean="0"/>
              <a:t>Form 1095-A may include coverage for an ineligible individual</a:t>
            </a:r>
          </a:p>
          <a:p>
            <a:r>
              <a:rPr lang="en-US" altLang="en-US" dirty="0" smtClean="0"/>
              <a:t>May need to get new quotes for both the actual plan cost and the SLCSP</a:t>
            </a:r>
          </a:p>
          <a:p>
            <a:r>
              <a:rPr lang="en-US" altLang="en-US" dirty="0" smtClean="0"/>
              <a:t>Check with site manager whether return will be prepared at your site</a:t>
            </a:r>
          </a:p>
        </p:txBody>
      </p:sp>
      <p:sp>
        <p:nvSpPr>
          <p:cNvPr id="2" name="Title 1"/>
          <p:cNvSpPr>
            <a:spLocks noGrp="1"/>
          </p:cNvSpPr>
          <p:nvPr>
            <p:ph type="title"/>
          </p:nvPr>
        </p:nvSpPr>
        <p:spPr/>
        <p:txBody>
          <a:bodyPr>
            <a:normAutofit/>
          </a:bodyPr>
          <a:lstStyle/>
          <a:p>
            <a:r>
              <a:rPr lang="en-US" smtClean="0"/>
              <a:t>PTC – Ineligible Individual on Policy</a:t>
            </a:r>
            <a:endParaRPr lang="en-US" dirty="0"/>
          </a:p>
        </p:txBody>
      </p:sp>
      <p:sp>
        <p:nvSpPr>
          <p:cNvPr id="11" name="Rectangle 10"/>
          <p:cNvSpPr/>
          <p:nvPr/>
        </p:nvSpPr>
        <p:spPr>
          <a:xfrm>
            <a:off x="9203633" y="1171835"/>
            <a:ext cx="1828800" cy="5334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smtClean="0"/>
              <a:t>See Pub 974</a:t>
            </a:r>
            <a:endParaRPr lang="en-US" sz="2100" b="1" dirty="0"/>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29594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9C8D3B-4B13-436C-833E-769F25FB203E}" type="slidenum">
              <a:rPr lang="en-US" altLang="en-US" smtClean="0"/>
              <a:pPr/>
              <a:t>117</a:t>
            </a:fld>
            <a:endParaRPr lang="en-US" altLang="en-US" dirty="0"/>
          </a:p>
        </p:txBody>
      </p:sp>
      <p:sp>
        <p:nvSpPr>
          <p:cNvPr id="295939" name="Content Placeholder 4"/>
          <p:cNvSpPr>
            <a:spLocks noGrp="1"/>
          </p:cNvSpPr>
          <p:nvPr>
            <p:ph sz="quarter" idx="12"/>
          </p:nvPr>
        </p:nvSpPr>
        <p:spPr/>
        <p:txBody>
          <a:bodyPr/>
          <a:lstStyle/>
          <a:p>
            <a:r>
              <a:rPr lang="en-US" altLang="en-US" dirty="0" smtClean="0"/>
              <a:t>Examples</a:t>
            </a:r>
          </a:p>
          <a:p>
            <a:pPr lvl="1"/>
            <a:r>
              <a:rPr lang="en-US" altLang="en-US" dirty="0" smtClean="0"/>
              <a:t>An unlawfully present dependent on the same policy as a lawfully present taxpayer</a:t>
            </a:r>
          </a:p>
          <a:p>
            <a:pPr lvl="1"/>
            <a:r>
              <a:rPr lang="en-US" altLang="en-US" dirty="0" smtClean="0"/>
              <a:t>An individual that was eligible for government-sponsored coverage but was included in the Marketplace policy for the same month (e.g. Medicare)</a:t>
            </a:r>
            <a:endParaRPr lang="en-US" altLang="en-US" dirty="0"/>
          </a:p>
        </p:txBody>
      </p:sp>
      <p:sp>
        <p:nvSpPr>
          <p:cNvPr id="2" name="Title 1"/>
          <p:cNvSpPr>
            <a:spLocks noGrp="1"/>
          </p:cNvSpPr>
          <p:nvPr>
            <p:ph type="title"/>
          </p:nvPr>
        </p:nvSpPr>
        <p:spPr/>
        <p:txBody>
          <a:bodyPr/>
          <a:lstStyle/>
          <a:p>
            <a:r>
              <a:rPr lang="en-US" smtClean="0"/>
              <a:t>PTC – Ineligible Individual on Policy</a:t>
            </a:r>
            <a:endParaRPr lang="en-US" dirty="0"/>
          </a:p>
        </p:txBody>
      </p:sp>
      <p:sp>
        <p:nvSpPr>
          <p:cNvPr id="6" name="Rectangle 5"/>
          <p:cNvSpPr/>
          <p:nvPr/>
        </p:nvSpPr>
        <p:spPr>
          <a:xfrm>
            <a:off x="9203633" y="1171835"/>
            <a:ext cx="1828800" cy="5334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smtClean="0"/>
              <a:t>See Pub 974</a:t>
            </a:r>
            <a:endParaRPr lang="en-US" sz="2100" b="1" dirty="0"/>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29798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4AFBFC-CB49-4C53-8ECB-B14961825711}" type="slidenum">
              <a:rPr lang="en-US" altLang="en-US" smtClean="0"/>
              <a:pPr/>
              <a:t>118</a:t>
            </a:fld>
            <a:endParaRPr lang="en-US" altLang="en-US" dirty="0"/>
          </a:p>
        </p:txBody>
      </p:sp>
      <p:sp>
        <p:nvSpPr>
          <p:cNvPr id="5" name="Content Placeholder 4"/>
          <p:cNvSpPr>
            <a:spLocks noGrp="1"/>
          </p:cNvSpPr>
          <p:nvPr>
            <p:ph sz="quarter" idx="12"/>
          </p:nvPr>
        </p:nvSpPr>
        <p:spPr/>
        <p:txBody>
          <a:bodyPr>
            <a:normAutofit lnSpcReduction="10000"/>
          </a:bodyPr>
          <a:lstStyle/>
          <a:p>
            <a:r>
              <a:rPr lang="en-US" dirty="0" smtClean="0"/>
              <a:t>When APTC has been given by the Marketplace for an individual and</a:t>
            </a:r>
          </a:p>
          <a:p>
            <a:r>
              <a:rPr lang="en-US" dirty="0" smtClean="0"/>
              <a:t>That individual does not claim their own exemption deduction and</a:t>
            </a:r>
          </a:p>
          <a:p>
            <a:r>
              <a:rPr lang="en-US" dirty="0" smtClean="0"/>
              <a:t>No one else claims the individual as a dependent, then</a:t>
            </a:r>
          </a:p>
          <a:p>
            <a:r>
              <a:rPr lang="en-US" dirty="0" smtClean="0"/>
              <a:t>The person that enrolled the individual is responsible for reconciling the APTC</a:t>
            </a:r>
            <a:endParaRPr lang="en-US" dirty="0"/>
          </a:p>
        </p:txBody>
      </p:sp>
      <p:sp>
        <p:nvSpPr>
          <p:cNvPr id="2" name="Title 1"/>
          <p:cNvSpPr>
            <a:spLocks noGrp="1"/>
          </p:cNvSpPr>
          <p:nvPr>
            <p:ph type="title"/>
          </p:nvPr>
        </p:nvSpPr>
        <p:spPr/>
        <p:txBody>
          <a:bodyPr>
            <a:normAutofit fontScale="90000"/>
          </a:bodyPr>
          <a:lstStyle/>
          <a:p>
            <a:r>
              <a:rPr lang="en-US" dirty="0" smtClean="0"/>
              <a:t>PTC – Unclaimed Individual (special situation)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6"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30003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CF40AB9-4199-450F-AEA7-E4CAC2B49878}" type="slidenum">
              <a:rPr lang="en-US" altLang="en-US" smtClean="0"/>
              <a:pPr/>
              <a:t>119</a:t>
            </a:fld>
            <a:endParaRPr lang="en-US" altLang="en-US" dirty="0"/>
          </a:p>
        </p:txBody>
      </p:sp>
      <p:sp>
        <p:nvSpPr>
          <p:cNvPr id="5" name="Content Placeholder 4"/>
          <p:cNvSpPr>
            <a:spLocks noGrp="1"/>
          </p:cNvSpPr>
          <p:nvPr>
            <p:ph sz="quarter" idx="12"/>
          </p:nvPr>
        </p:nvSpPr>
        <p:spPr/>
        <p:txBody>
          <a:bodyPr>
            <a:normAutofit fontScale="92500" lnSpcReduction="10000"/>
          </a:bodyPr>
          <a:lstStyle/>
          <a:p>
            <a:r>
              <a:rPr lang="en-US" smtClean="0"/>
              <a:t>Possible situation:</a:t>
            </a:r>
          </a:p>
          <a:p>
            <a:pPr lvl="1"/>
            <a:r>
              <a:rPr lang="en-US" smtClean="0"/>
              <a:t>Child lives with three different relatives during the year; each less than 6 months</a:t>
            </a:r>
          </a:p>
          <a:p>
            <a:pPr lvl="1"/>
            <a:r>
              <a:rPr lang="en-US" smtClean="0"/>
              <a:t>Most of the child’s support is provided by the state (e.g. public assistance)</a:t>
            </a:r>
          </a:p>
          <a:p>
            <a:pPr lvl="1"/>
            <a:r>
              <a:rPr lang="en-US" smtClean="0"/>
              <a:t>No relative can claim the child – not a qualifying child (resided together &lt;6 months) nor qualifying relative (provided &lt;½ of support)</a:t>
            </a:r>
          </a:p>
          <a:p>
            <a:pPr lvl="1"/>
            <a:r>
              <a:rPr lang="en-US" smtClean="0"/>
              <a:t>(Continued next slide)</a:t>
            </a:r>
            <a:endParaRPr lang="en-US" dirty="0"/>
          </a:p>
        </p:txBody>
      </p:sp>
      <p:sp>
        <p:nvSpPr>
          <p:cNvPr id="2" name="Title 1"/>
          <p:cNvSpPr>
            <a:spLocks noGrp="1"/>
          </p:cNvSpPr>
          <p:nvPr>
            <p:ph type="title"/>
          </p:nvPr>
        </p:nvSpPr>
        <p:spPr/>
        <p:txBody>
          <a:bodyPr/>
          <a:lstStyle/>
          <a:p>
            <a:r>
              <a:rPr lang="en-US" smtClean="0"/>
              <a:t>PTC – Unclaimed Individual Example</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3584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057AD50-5854-43AA-8B8A-2DE1F1A61AF6}" type="slidenum">
              <a:rPr lang="en-US" altLang="en-US" smtClean="0"/>
              <a:pPr/>
              <a:t>12</a:t>
            </a:fld>
            <a:endParaRPr lang="en-US" altLang="en-US" dirty="0"/>
          </a:p>
        </p:txBody>
      </p:sp>
      <p:sp>
        <p:nvSpPr>
          <p:cNvPr id="7" name="Content Placeholder 6"/>
          <p:cNvSpPr>
            <a:spLocks noGrp="1"/>
          </p:cNvSpPr>
          <p:nvPr>
            <p:ph sz="quarter" idx="12"/>
          </p:nvPr>
        </p:nvSpPr>
        <p:spPr/>
        <p:txBody>
          <a:bodyPr>
            <a:normAutofit/>
          </a:bodyPr>
          <a:lstStyle/>
          <a:p>
            <a:r>
              <a:rPr lang="en-US" dirty="0" smtClean="0"/>
              <a:t>Employer-sponsored coverage (ESI)</a:t>
            </a:r>
          </a:p>
          <a:p>
            <a:r>
              <a:rPr lang="en-US" dirty="0" smtClean="0"/>
              <a:t>Individual health coverage</a:t>
            </a:r>
          </a:p>
          <a:p>
            <a:r>
              <a:rPr lang="en-US" dirty="0" smtClean="0"/>
              <a:t>Coverage under government-sponsored programs</a:t>
            </a:r>
          </a:p>
          <a:p>
            <a:r>
              <a:rPr lang="en-US" dirty="0" smtClean="0"/>
              <a:t>Other coverage approved by Health and Human Services</a:t>
            </a:r>
          </a:p>
          <a:p>
            <a:pPr>
              <a:buFont typeface="Wingdings" panose="05000000000000000000" pitchFamily="2" charset="2"/>
              <a:buChar char="Ø"/>
            </a:pPr>
            <a:r>
              <a:rPr lang="en-US" dirty="0" smtClean="0"/>
              <a:t>Type of coverage important for exemption purposes</a:t>
            </a:r>
          </a:p>
        </p:txBody>
      </p:sp>
      <p:sp>
        <p:nvSpPr>
          <p:cNvPr id="2" name="Title 1"/>
          <p:cNvSpPr>
            <a:spLocks noGrp="1"/>
          </p:cNvSpPr>
          <p:nvPr>
            <p:ph type="title"/>
          </p:nvPr>
        </p:nvSpPr>
        <p:spPr/>
        <p:txBody>
          <a:bodyPr/>
          <a:lstStyle/>
          <a:p>
            <a:r>
              <a:rPr lang="en-US" dirty="0" smtClean="0"/>
              <a:t>Types of MEC</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0208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FD6F6D-F7E2-4589-81E9-8FA3946CC05E}" type="slidenum">
              <a:rPr lang="en-US" altLang="en-US" smtClean="0"/>
              <a:pPr/>
              <a:t>120</a:t>
            </a:fld>
            <a:endParaRPr lang="en-US" altLang="en-US" dirty="0"/>
          </a:p>
        </p:txBody>
      </p:sp>
      <p:sp>
        <p:nvSpPr>
          <p:cNvPr id="302083" name="Content Placeholder 4"/>
          <p:cNvSpPr>
            <a:spLocks noGrp="1"/>
          </p:cNvSpPr>
          <p:nvPr>
            <p:ph sz="quarter" idx="12"/>
          </p:nvPr>
        </p:nvSpPr>
        <p:spPr/>
        <p:txBody>
          <a:bodyPr>
            <a:normAutofit/>
          </a:bodyPr>
          <a:lstStyle/>
          <a:p>
            <a:r>
              <a:rPr lang="en-US" altLang="en-US" dirty="0"/>
              <a:t>Possible situation (cont.):</a:t>
            </a:r>
          </a:p>
          <a:p>
            <a:pPr lvl="1"/>
            <a:r>
              <a:rPr lang="en-US" altLang="en-US" dirty="0"/>
              <a:t>If one of the relatives enrolled the child in a Marketplace policy with APTC, they must reconcile the APTC on their return, even though they cannot claim the child</a:t>
            </a:r>
          </a:p>
          <a:p>
            <a:pPr lvl="1"/>
            <a:r>
              <a:rPr lang="en-US" altLang="en-US" dirty="0"/>
              <a:t>No PTC allowed for a nondependent</a:t>
            </a:r>
          </a:p>
        </p:txBody>
      </p:sp>
      <p:sp>
        <p:nvSpPr>
          <p:cNvPr id="2" name="Title 1"/>
          <p:cNvSpPr>
            <a:spLocks noGrp="1"/>
          </p:cNvSpPr>
          <p:nvPr>
            <p:ph type="title"/>
          </p:nvPr>
        </p:nvSpPr>
        <p:spPr/>
        <p:txBody>
          <a:bodyPr>
            <a:normAutofit/>
          </a:bodyPr>
          <a:lstStyle/>
          <a:p>
            <a:r>
              <a:rPr lang="en-US" dirty="0"/>
              <a:t>PTC </a:t>
            </a:r>
            <a:r>
              <a:rPr lang="en-US" dirty="0" smtClean="0"/>
              <a:t>– Unclaimed </a:t>
            </a:r>
            <a:r>
              <a:rPr lang="en-US" dirty="0"/>
              <a:t>Individual</a:t>
            </a:r>
            <a:r>
              <a:rPr lang="en-US" dirty="0" smtClean="0"/>
              <a:t> Example cont.</a:t>
            </a:r>
            <a:endParaRPr lang="en-US" dirty="0"/>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0413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BC161F-EB67-40EC-8AE0-C4AED8BCFB2D}" type="slidenum">
              <a:rPr lang="en-US" altLang="en-US" smtClean="0"/>
              <a:pPr/>
              <a:t>121</a:t>
            </a:fld>
            <a:endParaRPr lang="en-US" altLang="en-US" dirty="0"/>
          </a:p>
        </p:txBody>
      </p:sp>
      <p:sp>
        <p:nvSpPr>
          <p:cNvPr id="5" name="Content Placeholder 4"/>
          <p:cNvSpPr>
            <a:spLocks noGrp="1"/>
          </p:cNvSpPr>
          <p:nvPr>
            <p:ph sz="quarter" idx="12"/>
          </p:nvPr>
        </p:nvSpPr>
        <p:spPr/>
        <p:txBody>
          <a:bodyPr>
            <a:normAutofit/>
          </a:bodyPr>
          <a:lstStyle/>
          <a:p>
            <a:r>
              <a:rPr lang="en-US" altLang="en-US" dirty="0"/>
              <a:t>Based on final tax return data</a:t>
            </a:r>
          </a:p>
          <a:p>
            <a:r>
              <a:rPr lang="en-US" altLang="en-US" dirty="0"/>
              <a:t>Final PTC may be more than the Advance PTC </a:t>
            </a:r>
            <a:r>
              <a:rPr lang="en-US" altLang="en-US" dirty="0" smtClean="0"/>
              <a:t>(APTC)</a:t>
            </a:r>
            <a:endParaRPr lang="en-US" altLang="en-US" dirty="0"/>
          </a:p>
          <a:p>
            <a:pPr lvl="1"/>
            <a:r>
              <a:rPr lang="en-US" altLang="en-US" dirty="0"/>
              <a:t>Claim a credit on the 1040</a:t>
            </a:r>
          </a:p>
          <a:p>
            <a:r>
              <a:rPr lang="en-US" altLang="en-US" dirty="0"/>
              <a:t>Final PTC may be less than the APTC</a:t>
            </a:r>
          </a:p>
          <a:p>
            <a:pPr lvl="1"/>
            <a:r>
              <a:rPr lang="en-US" altLang="en-US" dirty="0"/>
              <a:t>Pay back the excess (may be capped)</a:t>
            </a:r>
          </a:p>
        </p:txBody>
      </p:sp>
      <p:sp>
        <p:nvSpPr>
          <p:cNvPr id="2" name="Title 1"/>
          <p:cNvSpPr>
            <a:spLocks noGrp="1"/>
          </p:cNvSpPr>
          <p:nvPr>
            <p:ph type="title"/>
          </p:nvPr>
        </p:nvSpPr>
        <p:spPr/>
        <p:txBody>
          <a:bodyPr/>
          <a:lstStyle/>
          <a:p>
            <a:r>
              <a:rPr lang="en-US" dirty="0"/>
              <a:t>Final PTC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3061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0AE920E-9DA4-4E72-8A5D-98D92157725E}" type="slidenum">
              <a:rPr lang="en-US" altLang="en-US" smtClean="0"/>
              <a:pPr/>
              <a:t>122</a:t>
            </a:fld>
            <a:endParaRPr lang="en-US" altLang="en-US" dirty="0"/>
          </a:p>
        </p:txBody>
      </p:sp>
      <p:sp>
        <p:nvSpPr>
          <p:cNvPr id="306179" name="Content Placeholder 2"/>
          <p:cNvSpPr>
            <a:spLocks noGrp="1"/>
          </p:cNvSpPr>
          <p:nvPr>
            <p:ph sz="quarter" idx="12"/>
          </p:nvPr>
        </p:nvSpPr>
        <p:spPr>
          <a:xfrm>
            <a:off x="1278833" y="1761432"/>
            <a:ext cx="9753600" cy="4258367"/>
          </a:xfrm>
        </p:spPr>
        <p:txBody>
          <a:bodyPr>
            <a:normAutofit fontScale="85000" lnSpcReduction="10000"/>
          </a:bodyPr>
          <a:lstStyle/>
          <a:p>
            <a:r>
              <a:rPr lang="en-US" altLang="en-US" dirty="0" smtClean="0"/>
              <a:t>Cap on repayment is based on Household MAGI* as a % of FPL</a:t>
            </a:r>
          </a:p>
          <a:p>
            <a:pPr>
              <a:buNone/>
            </a:pPr>
            <a:endParaRPr lang="en-US" altLang="en-US" dirty="0" smtClean="0"/>
          </a:p>
          <a:p>
            <a:endParaRPr lang="en-US" altLang="en-US" dirty="0" smtClean="0"/>
          </a:p>
          <a:p>
            <a:endParaRPr lang="en-US" altLang="en-US" dirty="0" smtClean="0"/>
          </a:p>
          <a:p>
            <a:r>
              <a:rPr lang="en-US" altLang="en-US" dirty="0" smtClean="0"/>
              <a:t>Full repayment if ≥ 400% FPL</a:t>
            </a:r>
          </a:p>
          <a:p>
            <a:r>
              <a:rPr lang="en-US" altLang="en-US" dirty="0" smtClean="0"/>
              <a:t>No rounding of percentages!</a:t>
            </a:r>
          </a:p>
          <a:p>
            <a:pPr marL="0" indent="0">
              <a:buNone/>
            </a:pPr>
            <a:r>
              <a:rPr lang="en-US" altLang="en-US" dirty="0" smtClean="0"/>
              <a:t>*PTC definition</a:t>
            </a:r>
            <a:endParaRPr lang="en-US" altLang="en-US" dirty="0"/>
          </a:p>
        </p:txBody>
      </p:sp>
      <p:sp>
        <p:nvSpPr>
          <p:cNvPr id="2" name="Title 1"/>
          <p:cNvSpPr>
            <a:spLocks noGrp="1"/>
          </p:cNvSpPr>
          <p:nvPr>
            <p:ph type="title"/>
          </p:nvPr>
        </p:nvSpPr>
        <p:spPr/>
        <p:txBody>
          <a:bodyPr/>
          <a:lstStyle/>
          <a:p>
            <a:r>
              <a:rPr lang="en-US" smtClean="0"/>
              <a:t>Repayment of Excess APTC</a:t>
            </a:r>
            <a:endParaRPr lang="en-US" dirty="0"/>
          </a:p>
        </p:txBody>
      </p:sp>
      <p:sp>
        <p:nvSpPr>
          <p:cNvPr id="9" name="Rectangle 8"/>
          <p:cNvSpPr/>
          <p:nvPr/>
        </p:nvSpPr>
        <p:spPr>
          <a:xfrm>
            <a:off x="8991600" y="1215188"/>
            <a:ext cx="19812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Pub 4012 Tab H</a:t>
            </a:r>
            <a:endParaRPr lang="en-US"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63824378"/>
              </p:ext>
            </p:extLst>
          </p:nvPr>
        </p:nvGraphicFramePr>
        <p:xfrm>
          <a:off x="1752601" y="2260600"/>
          <a:ext cx="7391399" cy="1854200"/>
        </p:xfrm>
        <a:graphic>
          <a:graphicData uri="http://schemas.openxmlformats.org/drawingml/2006/table">
            <a:tbl>
              <a:tblPr firstRow="1" bandRow="1">
                <a:tableStyleId>{72833802-FEF1-4C79-8D5D-14CF1EAF98D9}</a:tableStyleId>
              </a:tblPr>
              <a:tblGrid>
                <a:gridCol w="4504134">
                  <a:extLst>
                    <a:ext uri="{9D8B030D-6E8A-4147-A177-3AD203B41FA5}">
                      <a16:colId xmlns:a16="http://schemas.microsoft.com/office/drawing/2014/main" val="3674072033"/>
                    </a:ext>
                  </a:extLst>
                </a:gridCol>
                <a:gridCol w="1524476">
                  <a:extLst>
                    <a:ext uri="{9D8B030D-6E8A-4147-A177-3AD203B41FA5}">
                      <a16:colId xmlns:a16="http://schemas.microsoft.com/office/drawing/2014/main" val="1653223473"/>
                    </a:ext>
                  </a:extLst>
                </a:gridCol>
                <a:gridCol w="1362789">
                  <a:extLst>
                    <a:ext uri="{9D8B030D-6E8A-4147-A177-3AD203B41FA5}">
                      <a16:colId xmlns:a16="http://schemas.microsoft.com/office/drawing/2014/main" val="3234083080"/>
                    </a:ext>
                  </a:extLst>
                </a:gridCol>
              </a:tblGrid>
              <a:tr h="370840">
                <a:tc>
                  <a:txBody>
                    <a:bodyPr/>
                    <a:lstStyle/>
                    <a:p>
                      <a:r>
                        <a:rPr lang="en-US" dirty="0" smtClean="0"/>
                        <a:t>MAGI % of FPL</a:t>
                      </a:r>
                      <a:endParaRPr lang="en-US" dirty="0"/>
                    </a:p>
                  </a:txBody>
                  <a:tcPr>
                    <a:solidFill>
                      <a:srgbClr val="C84646"/>
                    </a:solidFill>
                  </a:tcPr>
                </a:tc>
                <a:tc>
                  <a:txBody>
                    <a:bodyPr/>
                    <a:lstStyle/>
                    <a:p>
                      <a:pPr algn="ctr"/>
                      <a:r>
                        <a:rPr lang="en-US" dirty="0" smtClean="0"/>
                        <a:t>Single</a:t>
                      </a:r>
                      <a:endParaRPr lang="en-US" dirty="0"/>
                    </a:p>
                  </a:txBody>
                  <a:tcPr>
                    <a:solidFill>
                      <a:srgbClr val="C84646"/>
                    </a:solidFill>
                  </a:tcPr>
                </a:tc>
                <a:tc>
                  <a:txBody>
                    <a:bodyPr/>
                    <a:lstStyle/>
                    <a:p>
                      <a:pPr algn="ctr"/>
                      <a:r>
                        <a:rPr lang="en-US" dirty="0" smtClean="0"/>
                        <a:t>All others</a:t>
                      </a:r>
                      <a:endParaRPr lang="en-US" dirty="0"/>
                    </a:p>
                  </a:txBody>
                  <a:tcPr>
                    <a:solidFill>
                      <a:srgbClr val="C84646"/>
                    </a:solidFill>
                  </a:tcPr>
                </a:tc>
                <a:extLst>
                  <a:ext uri="{0D108BD9-81ED-4DB2-BD59-A6C34878D82A}">
                    <a16:rowId xmlns:a16="http://schemas.microsoft.com/office/drawing/2014/main" val="571848604"/>
                  </a:ext>
                </a:extLst>
              </a:tr>
              <a:tr h="370840">
                <a:tc>
                  <a:txBody>
                    <a:bodyPr/>
                    <a:lstStyle/>
                    <a:p>
                      <a:r>
                        <a:rPr lang="en-US" dirty="0" smtClean="0"/>
                        <a:t>Less than 200%</a:t>
                      </a:r>
                      <a:endParaRPr lang="en-US" dirty="0"/>
                    </a:p>
                  </a:txBody>
                  <a:tcPr/>
                </a:tc>
                <a:tc>
                  <a:txBody>
                    <a:bodyPr/>
                    <a:lstStyle/>
                    <a:p>
                      <a:pPr algn="ctr"/>
                      <a:r>
                        <a:rPr lang="en-US" dirty="0" smtClean="0"/>
                        <a:t>$300</a:t>
                      </a:r>
                      <a:endParaRPr lang="en-US" dirty="0"/>
                    </a:p>
                  </a:txBody>
                  <a:tcPr/>
                </a:tc>
                <a:tc>
                  <a:txBody>
                    <a:bodyPr/>
                    <a:lstStyle/>
                    <a:p>
                      <a:pPr algn="ctr"/>
                      <a:r>
                        <a:rPr lang="en-US" dirty="0" smtClean="0"/>
                        <a:t>$600</a:t>
                      </a:r>
                      <a:endParaRPr lang="en-US" dirty="0"/>
                    </a:p>
                  </a:txBody>
                  <a:tcPr/>
                </a:tc>
                <a:extLst>
                  <a:ext uri="{0D108BD9-81ED-4DB2-BD59-A6C34878D82A}">
                    <a16:rowId xmlns:a16="http://schemas.microsoft.com/office/drawing/2014/main" val="916533763"/>
                  </a:ext>
                </a:extLst>
              </a:tr>
              <a:tr h="370840">
                <a:tc>
                  <a:txBody>
                    <a:bodyPr/>
                    <a:lstStyle/>
                    <a:p>
                      <a:r>
                        <a:rPr lang="en-US" dirty="0" smtClean="0"/>
                        <a:t>At least 200%, but less than 300%</a:t>
                      </a:r>
                      <a:endParaRPr lang="en-US" dirty="0"/>
                    </a:p>
                  </a:txBody>
                  <a:tcPr/>
                </a:tc>
                <a:tc>
                  <a:txBody>
                    <a:bodyPr/>
                    <a:lstStyle/>
                    <a:p>
                      <a:pPr algn="ctr"/>
                      <a:r>
                        <a:rPr lang="en-US" dirty="0" smtClean="0"/>
                        <a:t>$775</a:t>
                      </a:r>
                      <a:endParaRPr lang="en-US" dirty="0"/>
                    </a:p>
                  </a:txBody>
                  <a:tcPr/>
                </a:tc>
                <a:tc>
                  <a:txBody>
                    <a:bodyPr/>
                    <a:lstStyle/>
                    <a:p>
                      <a:pPr algn="ctr"/>
                      <a:r>
                        <a:rPr lang="en-US" dirty="0" smtClean="0"/>
                        <a:t>$1,550</a:t>
                      </a:r>
                      <a:endParaRPr lang="en-US" dirty="0"/>
                    </a:p>
                  </a:txBody>
                  <a:tcPr/>
                </a:tc>
                <a:extLst>
                  <a:ext uri="{0D108BD9-81ED-4DB2-BD59-A6C34878D82A}">
                    <a16:rowId xmlns:a16="http://schemas.microsoft.com/office/drawing/2014/main" val="2098819337"/>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dirty="0" smtClean="0"/>
                        <a:t>At least 300%, but less than 400%</a:t>
                      </a:r>
                    </a:p>
                  </a:txBody>
                  <a:tcPr/>
                </a:tc>
                <a:tc>
                  <a:txBody>
                    <a:bodyPr/>
                    <a:lstStyle/>
                    <a:p>
                      <a:pPr algn="ctr"/>
                      <a:r>
                        <a:rPr lang="en-US" dirty="0" smtClean="0"/>
                        <a:t>$1,300</a:t>
                      </a:r>
                      <a:endParaRPr lang="en-US" dirty="0"/>
                    </a:p>
                  </a:txBody>
                  <a:tcPr/>
                </a:tc>
                <a:tc>
                  <a:txBody>
                    <a:bodyPr/>
                    <a:lstStyle/>
                    <a:p>
                      <a:pPr algn="ctr"/>
                      <a:r>
                        <a:rPr lang="en-US" dirty="0" smtClean="0"/>
                        <a:t>$2,600</a:t>
                      </a:r>
                      <a:endParaRPr lang="en-US" dirty="0"/>
                    </a:p>
                  </a:txBody>
                  <a:tcPr/>
                </a:tc>
                <a:extLst>
                  <a:ext uri="{0D108BD9-81ED-4DB2-BD59-A6C34878D82A}">
                    <a16:rowId xmlns:a16="http://schemas.microsoft.com/office/drawing/2014/main" val="1595834407"/>
                  </a:ext>
                </a:extLst>
              </a:tr>
              <a:tr h="370840">
                <a:tc>
                  <a:txBody>
                    <a:bodyPr/>
                    <a:lstStyle/>
                    <a:p>
                      <a:r>
                        <a:rPr lang="en-US" dirty="0" smtClean="0"/>
                        <a:t>400% or more</a:t>
                      </a:r>
                      <a:endParaRPr lang="en-US" dirty="0"/>
                    </a:p>
                  </a:txBody>
                  <a:tcPr/>
                </a:tc>
                <a:tc>
                  <a:txBody>
                    <a:bodyPr/>
                    <a:lstStyle/>
                    <a:p>
                      <a:pPr algn="ctr"/>
                      <a:r>
                        <a:rPr lang="en-US" dirty="0" smtClean="0"/>
                        <a:t>No limit</a:t>
                      </a:r>
                      <a:endParaRPr lang="en-US" dirty="0"/>
                    </a:p>
                  </a:txBody>
                  <a:tcPr/>
                </a:tc>
                <a:tc>
                  <a:txBody>
                    <a:bodyPr/>
                    <a:lstStyle/>
                    <a:p>
                      <a:pPr algn="ctr"/>
                      <a:r>
                        <a:rPr lang="en-US" dirty="0" smtClean="0"/>
                        <a:t>No limit</a:t>
                      </a:r>
                      <a:endParaRPr lang="en-US" dirty="0"/>
                    </a:p>
                  </a:txBody>
                  <a:tcPr/>
                </a:tc>
                <a:extLst>
                  <a:ext uri="{0D108BD9-81ED-4DB2-BD59-A6C34878D82A}">
                    <a16:rowId xmlns:a16="http://schemas.microsoft.com/office/drawing/2014/main" val="214902690"/>
                  </a:ext>
                </a:extLst>
              </a:tr>
            </a:tbl>
          </a:graphicData>
        </a:graphic>
      </p:graphicFrame>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5702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16D97D-C723-4B55-86EE-A535E2503A2F}" type="slidenum">
              <a:rPr lang="en-US" altLang="en-US" smtClean="0"/>
              <a:pPr/>
              <a:t>123</a:t>
            </a:fld>
            <a:endParaRPr lang="en-US" altLang="en-US" dirty="0"/>
          </a:p>
        </p:txBody>
      </p:sp>
      <p:sp>
        <p:nvSpPr>
          <p:cNvPr id="3" name="Content Placeholder 2"/>
          <p:cNvSpPr>
            <a:spLocks noGrp="1"/>
          </p:cNvSpPr>
          <p:nvPr>
            <p:ph sz="quarter" idx="12"/>
          </p:nvPr>
        </p:nvSpPr>
        <p:spPr>
          <a:xfrm>
            <a:off x="1278833" y="1761432"/>
            <a:ext cx="9753600" cy="4334567"/>
          </a:xfrm>
        </p:spPr>
        <p:txBody>
          <a:bodyPr>
            <a:normAutofit fontScale="92500" lnSpcReduction="20000"/>
          </a:bodyPr>
          <a:lstStyle/>
          <a:p>
            <a:r>
              <a:rPr lang="en-US" altLang="en-US" b="1" dirty="0" smtClean="0"/>
              <a:t>No cap </a:t>
            </a:r>
            <a:r>
              <a:rPr lang="en-US" altLang="en-US" dirty="0" smtClean="0"/>
              <a:t>on repayment if not lawfully present in the US or electing to take at least one month of Health Coverage Tax Credit on Form 8885 (out of scope)</a:t>
            </a:r>
          </a:p>
          <a:p>
            <a:endParaRPr lang="en-US" altLang="en-US" dirty="0" smtClean="0"/>
          </a:p>
          <a:p>
            <a:endParaRPr lang="en-US" altLang="en-US" dirty="0" smtClean="0"/>
          </a:p>
          <a:p>
            <a:endParaRPr lang="en-US" altLang="en-US" sz="4200" dirty="0" smtClean="0"/>
          </a:p>
          <a:p>
            <a:endParaRPr lang="en-US" altLang="en-US" dirty="0" smtClean="0"/>
          </a:p>
          <a:p>
            <a:pPr>
              <a:buFont typeface="Wingdings" panose="05000000000000000000" pitchFamily="2" charset="2"/>
              <a:buChar char="Ø"/>
            </a:pPr>
            <a:r>
              <a:rPr lang="en-US" altLang="en-US" dirty="0" smtClean="0"/>
              <a:t>Be sure to answer NO to this question</a:t>
            </a:r>
          </a:p>
        </p:txBody>
      </p:sp>
      <p:sp>
        <p:nvSpPr>
          <p:cNvPr id="2" name="Title 1"/>
          <p:cNvSpPr>
            <a:spLocks noGrp="1"/>
          </p:cNvSpPr>
          <p:nvPr>
            <p:ph type="title"/>
          </p:nvPr>
        </p:nvSpPr>
        <p:spPr/>
        <p:txBody>
          <a:bodyPr/>
          <a:lstStyle/>
          <a:p>
            <a:r>
              <a:rPr lang="en-US" dirty="0" smtClean="0"/>
              <a:t>PTC Repayment</a:t>
            </a:r>
            <a:endParaRPr lang="en-US" dirty="0"/>
          </a:p>
        </p:txBody>
      </p:sp>
      <p:grpSp>
        <p:nvGrpSpPr>
          <p:cNvPr id="6" name="Group 5"/>
          <p:cNvGrpSpPr/>
          <p:nvPr/>
        </p:nvGrpSpPr>
        <p:grpSpPr>
          <a:xfrm>
            <a:off x="2286000" y="3048000"/>
            <a:ext cx="8153400" cy="2397061"/>
            <a:chOff x="1524000" y="2590800"/>
            <a:chExt cx="8153400" cy="2397061"/>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24000" y="3581400"/>
              <a:ext cx="8153400" cy="1406461"/>
            </a:xfrm>
            <a:prstGeom prst="rect">
              <a:avLst/>
            </a:prstGeom>
            <a:ln>
              <a:solidFill>
                <a:schemeClr val="tx1"/>
              </a:solidFill>
            </a:ln>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524000" y="2590800"/>
              <a:ext cx="8153400" cy="945754"/>
            </a:xfrm>
            <a:prstGeom prst="rect">
              <a:avLst/>
            </a:prstGeom>
            <a:ln>
              <a:solidFill>
                <a:schemeClr val="tx1"/>
              </a:solidFill>
            </a:ln>
          </p:spPr>
        </p:pic>
      </p:grpSp>
    </p:spTree>
    <p:extLst>
      <p:ext uri="{BB962C8B-B14F-4D97-AF65-F5344CB8AC3E}">
        <p14:creationId xmlns:p14="http://schemas.microsoft.com/office/powerpoint/2010/main" val="2447501717"/>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30822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AD78BB-2B7E-4D45-BB7E-3AAD970319FD}" type="slidenum">
              <a:rPr lang="en-US" altLang="en-US" smtClean="0"/>
              <a:pPr/>
              <a:t>124</a:t>
            </a:fld>
            <a:endParaRPr lang="en-US" altLang="en-US" dirty="0"/>
          </a:p>
        </p:txBody>
      </p:sp>
      <p:sp>
        <p:nvSpPr>
          <p:cNvPr id="5" name="Content Placeholder 4"/>
          <p:cNvSpPr>
            <a:spLocks noGrp="1"/>
          </p:cNvSpPr>
          <p:nvPr>
            <p:ph sz="quarter" idx="12"/>
          </p:nvPr>
        </p:nvSpPr>
        <p:spPr/>
        <p:txBody>
          <a:bodyPr/>
          <a:lstStyle/>
          <a:p>
            <a:r>
              <a:rPr lang="en-US" altLang="en-US" smtClean="0"/>
              <a:t>If it appears the taxpayer is near a benchmark income level, consider possible ways to reduce AGI</a:t>
            </a:r>
          </a:p>
          <a:p>
            <a:pPr lvl="1"/>
            <a:r>
              <a:rPr lang="en-US" altLang="en-US" smtClean="0"/>
              <a:t>Household income is 200%, 300% or 400% of FPL</a:t>
            </a:r>
          </a:p>
          <a:p>
            <a:r>
              <a:rPr lang="en-US" altLang="en-US" smtClean="0"/>
              <a:t>Consider: deductible IRA (including a recharacterization of a Roth IRA contribution to a traditional IRA)</a:t>
            </a:r>
            <a:endParaRPr lang="en-US" altLang="en-US" dirty="0"/>
          </a:p>
        </p:txBody>
      </p:sp>
      <p:sp>
        <p:nvSpPr>
          <p:cNvPr id="2" name="Title 1"/>
          <p:cNvSpPr>
            <a:spLocks noGrp="1"/>
          </p:cNvSpPr>
          <p:nvPr>
            <p:ph type="title"/>
          </p:nvPr>
        </p:nvSpPr>
        <p:spPr/>
        <p:txBody>
          <a:bodyPr/>
          <a:lstStyle/>
          <a:p>
            <a:r>
              <a:rPr lang="en-US" altLang="en-US" smtClean="0"/>
              <a:t>PTC – Watch for Cliff Hangers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08229"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AD78BB-2B7E-4D45-BB7E-3AAD970319FD}" type="slidenum">
              <a:rPr lang="en-US" altLang="en-US" smtClean="0"/>
              <a:pPr/>
              <a:t>125</a:t>
            </a:fld>
            <a:endParaRPr lang="en-US" altLang="en-US" dirty="0"/>
          </a:p>
        </p:txBody>
      </p:sp>
      <p:sp>
        <p:nvSpPr>
          <p:cNvPr id="5" name="Content Placeholder 4"/>
          <p:cNvSpPr>
            <a:spLocks noGrp="1"/>
          </p:cNvSpPr>
          <p:nvPr>
            <p:ph sz="quarter" idx="12"/>
          </p:nvPr>
        </p:nvSpPr>
        <p:spPr/>
        <p:txBody>
          <a:bodyPr>
            <a:normAutofit/>
          </a:bodyPr>
          <a:lstStyle/>
          <a:p>
            <a:r>
              <a:rPr lang="en-US" altLang="en-US" dirty="0" smtClean="0"/>
              <a:t>Test to see which education benefit is better after entering all return and ACA data</a:t>
            </a:r>
          </a:p>
          <a:p>
            <a:r>
              <a:rPr lang="en-US" altLang="en-US" dirty="0" smtClean="0"/>
              <a:t>If there is a Schedule C in the return, the self-employed health adjustment to gross income could make a substantial difference </a:t>
            </a:r>
          </a:p>
          <a:p>
            <a:pPr lvl="1">
              <a:buFont typeface="Wingdings" panose="05000000000000000000" pitchFamily="2" charset="2"/>
              <a:buChar char="Ø"/>
            </a:pPr>
            <a:r>
              <a:rPr lang="en-US" altLang="en-US" dirty="0" smtClean="0"/>
              <a:t>If PTC is involved with Schedule C, return is out of scope</a:t>
            </a:r>
          </a:p>
          <a:p>
            <a:pPr marL="576262" lvl="1" indent="0">
              <a:buNone/>
            </a:pPr>
            <a:r>
              <a:rPr lang="en-US" altLang="en-US" dirty="0" smtClean="0"/>
              <a:t>    Refer </a:t>
            </a:r>
            <a:r>
              <a:rPr lang="en-US" altLang="en-US" dirty="0" smtClean="0"/>
              <a:t>to paid preparer as cost can be significant</a:t>
            </a:r>
            <a:endParaRPr lang="en-US" altLang="en-US" dirty="0"/>
          </a:p>
        </p:txBody>
      </p:sp>
      <p:sp>
        <p:nvSpPr>
          <p:cNvPr id="2" name="Title 1"/>
          <p:cNvSpPr>
            <a:spLocks noGrp="1"/>
          </p:cNvSpPr>
          <p:nvPr>
            <p:ph type="title"/>
          </p:nvPr>
        </p:nvSpPr>
        <p:spPr/>
        <p:txBody>
          <a:bodyPr>
            <a:normAutofit/>
          </a:bodyPr>
          <a:lstStyle/>
          <a:p>
            <a:r>
              <a:rPr lang="en-US" altLang="en-US" dirty="0" smtClean="0"/>
              <a:t>PTC – Watch for Cliff Hangers (cont.)</a:t>
            </a:r>
            <a:endParaRPr lang="en-US" altLang="en-US" dirty="0"/>
          </a:p>
        </p:txBody>
      </p:sp>
    </p:spTree>
    <p:extLst>
      <p:ext uri="{BB962C8B-B14F-4D97-AF65-F5344CB8AC3E}">
        <p14:creationId xmlns:p14="http://schemas.microsoft.com/office/powerpoint/2010/main" val="41314802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1027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B87411-A040-4B42-9520-9BA498B87C3D}" type="slidenum">
              <a:rPr lang="en-US" altLang="en-US" smtClean="0"/>
              <a:pPr/>
              <a:t>126</a:t>
            </a:fld>
            <a:endParaRPr lang="en-US" altLang="en-US" dirty="0"/>
          </a:p>
        </p:txBody>
      </p:sp>
      <p:sp>
        <p:nvSpPr>
          <p:cNvPr id="5" name="Content Placeholder 4"/>
          <p:cNvSpPr>
            <a:spLocks noGrp="1"/>
          </p:cNvSpPr>
          <p:nvPr>
            <p:ph sz="quarter" idx="12"/>
          </p:nvPr>
        </p:nvSpPr>
        <p:spPr/>
        <p:txBody>
          <a:bodyPr>
            <a:normAutofit fontScale="85000" lnSpcReduction="20000"/>
          </a:bodyPr>
          <a:lstStyle/>
          <a:p>
            <a:r>
              <a:rPr lang="en-US" dirty="0" smtClean="0"/>
              <a:t>The student may elect to treat some or all of their grant as taxable income to increase an allowable education credit</a:t>
            </a:r>
          </a:p>
          <a:p>
            <a:r>
              <a:rPr lang="en-US" dirty="0" smtClean="0"/>
              <a:t>When taxable, the grant is considered earned income for the gross income test of filing requirement</a:t>
            </a:r>
          </a:p>
          <a:p>
            <a:r>
              <a:rPr lang="en-US" dirty="0" smtClean="0"/>
              <a:t>Once a filing requirement exists for the student, the student’s MAGI may have an ACA impact on the taxpayer’s return (e.g. parent’s return)</a:t>
            </a:r>
          </a:p>
          <a:p>
            <a:pPr>
              <a:buFont typeface="Wingdings" panose="05000000000000000000" pitchFamily="2" charset="2"/>
              <a:buChar char="Ø"/>
            </a:pPr>
            <a:r>
              <a:rPr lang="en-US" dirty="0" smtClean="0"/>
              <a:t>Use Bogart Education calculator to optimize education credit considering ACA implication</a:t>
            </a:r>
            <a:endParaRPr lang="en-US" dirty="0"/>
          </a:p>
        </p:txBody>
      </p:sp>
      <p:sp>
        <p:nvSpPr>
          <p:cNvPr id="2" name="Title 1"/>
          <p:cNvSpPr>
            <a:spLocks noGrp="1"/>
          </p:cNvSpPr>
          <p:nvPr>
            <p:ph type="title"/>
          </p:nvPr>
        </p:nvSpPr>
        <p:spPr/>
        <p:txBody>
          <a:bodyPr>
            <a:normAutofit/>
          </a:bodyPr>
          <a:lstStyle/>
          <a:p>
            <a:r>
              <a:rPr lang="en-US" altLang="en-US" dirty="0" smtClean="0"/>
              <a:t>PTC – Scholarships / Grants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1232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8535FD-2FFE-4CA6-887E-5CA0309FEAE0}" type="slidenum">
              <a:rPr lang="en-US" altLang="en-US" smtClean="0"/>
              <a:pPr/>
              <a:t>127</a:t>
            </a:fld>
            <a:endParaRPr lang="en-US" altLang="en-US" dirty="0"/>
          </a:p>
        </p:txBody>
      </p:sp>
      <p:sp>
        <p:nvSpPr>
          <p:cNvPr id="5" name="Content Placeholder 4"/>
          <p:cNvSpPr>
            <a:spLocks noGrp="1"/>
          </p:cNvSpPr>
          <p:nvPr>
            <p:ph sz="quarter" idx="12"/>
          </p:nvPr>
        </p:nvSpPr>
        <p:spPr/>
        <p:txBody>
          <a:bodyPr>
            <a:normAutofit fontScale="92500" lnSpcReduction="10000"/>
          </a:bodyPr>
          <a:lstStyle/>
          <a:p>
            <a:r>
              <a:rPr lang="en-US" dirty="0" smtClean="0"/>
              <a:t>If it appears MFJ taxpayers are having to repay a lot of APTC (e.g. at 450% of FPL)</a:t>
            </a:r>
          </a:p>
          <a:p>
            <a:pPr lvl="1"/>
            <a:r>
              <a:rPr lang="en-US" dirty="0" smtClean="0"/>
              <a:t>Consider MFS status</a:t>
            </a:r>
          </a:p>
          <a:p>
            <a:pPr lvl="1"/>
            <a:r>
              <a:rPr lang="en-US" dirty="0" smtClean="0"/>
              <a:t>They are no longer eligible for PTC</a:t>
            </a:r>
          </a:p>
          <a:p>
            <a:pPr lvl="1"/>
            <a:r>
              <a:rPr lang="en-US" dirty="0" smtClean="0"/>
              <a:t>BUT the repayment cap may apply!</a:t>
            </a:r>
          </a:p>
          <a:p>
            <a:r>
              <a:rPr lang="en-US" dirty="0" smtClean="0"/>
              <a:t>MFS status may also help in the year of marriage instead of the alternative calculation, which is out of scope</a:t>
            </a:r>
          </a:p>
          <a:p>
            <a:r>
              <a:rPr lang="en-US" dirty="0" smtClean="0"/>
              <a:t>Refer to 8962 instructions</a:t>
            </a:r>
            <a:endParaRPr lang="en-US" dirty="0"/>
          </a:p>
        </p:txBody>
      </p:sp>
      <p:sp>
        <p:nvSpPr>
          <p:cNvPr id="2" name="Title 1"/>
          <p:cNvSpPr>
            <a:spLocks noGrp="1"/>
          </p:cNvSpPr>
          <p:nvPr>
            <p:ph type="title"/>
          </p:nvPr>
        </p:nvSpPr>
        <p:spPr/>
        <p:txBody>
          <a:bodyPr/>
          <a:lstStyle/>
          <a:p>
            <a:r>
              <a:rPr lang="en-US" dirty="0" smtClean="0"/>
              <a:t>PTC – MFJ to MFS?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1437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116001-D4DC-4B89-8247-993FBE09325E}" type="slidenum">
              <a:rPr lang="en-US" altLang="en-US" smtClean="0"/>
              <a:pPr/>
              <a:t>128</a:t>
            </a:fld>
            <a:endParaRPr lang="en-US" altLang="en-US" dirty="0"/>
          </a:p>
        </p:txBody>
      </p:sp>
      <p:sp>
        <p:nvSpPr>
          <p:cNvPr id="3" name="Content Placeholder 2"/>
          <p:cNvSpPr>
            <a:spLocks noGrp="1"/>
          </p:cNvSpPr>
          <p:nvPr>
            <p:ph sz="quarter" idx="12"/>
          </p:nvPr>
        </p:nvSpPr>
        <p:spPr/>
        <p:txBody>
          <a:bodyPr vert="horz" lIns="91440" tIns="45720" rIns="91440" bIns="45720" rtlCol="0" anchor="t">
            <a:normAutofit/>
          </a:bodyPr>
          <a:lstStyle/>
          <a:p>
            <a:pPr marL="340995" indent="-340995"/>
            <a:r>
              <a:rPr lang="en-US" altLang="en-US" dirty="0"/>
              <a:t>The itemized deduction for</a:t>
            </a:r>
            <a:r>
              <a:rPr lang="en-US" altLang="en-US" dirty="0" smtClean="0"/>
              <a:t> medical insurance in 2018 </a:t>
            </a:r>
            <a:r>
              <a:rPr lang="en-US" altLang="en-US" dirty="0"/>
              <a:t>is</a:t>
            </a:r>
            <a:endParaRPr lang="en-US" dirty="0"/>
          </a:p>
          <a:p>
            <a:pPr lvl="1" indent="-337820"/>
            <a:r>
              <a:rPr lang="en-US" altLang="en-US" dirty="0"/>
              <a:t>Decreased for any additional PTC that is claimed on the 2018 return</a:t>
            </a:r>
            <a:endParaRPr lang="en-US" altLang="en-US" dirty="0">
              <a:cs typeface="Calibri"/>
            </a:endParaRPr>
          </a:p>
          <a:p>
            <a:pPr lvl="1" indent="-337820"/>
            <a:r>
              <a:rPr lang="en-US" altLang="en-US" dirty="0"/>
              <a:t>Increased for any excess APTC that must be paid back with the 2018 </a:t>
            </a:r>
            <a:r>
              <a:rPr lang="en-US" altLang="en-US" dirty="0" smtClean="0"/>
              <a:t>return</a:t>
            </a:r>
          </a:p>
        </p:txBody>
      </p:sp>
      <p:sp>
        <p:nvSpPr>
          <p:cNvPr id="2" name="Title 1"/>
          <p:cNvSpPr>
            <a:spLocks noGrp="1"/>
          </p:cNvSpPr>
          <p:nvPr>
            <p:ph type="title"/>
          </p:nvPr>
        </p:nvSpPr>
        <p:spPr/>
        <p:txBody>
          <a:bodyPr>
            <a:normAutofit/>
          </a:bodyPr>
          <a:lstStyle/>
          <a:p>
            <a:r>
              <a:rPr lang="en-US" dirty="0"/>
              <a:t>PTC and Medical </a:t>
            </a:r>
            <a:r>
              <a:rPr lang="en-US" dirty="0" smtClean="0"/>
              <a:t>Itemized </a:t>
            </a:r>
            <a:r>
              <a:rPr lang="en-US" dirty="0"/>
              <a:t>Deduction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1437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116001-D4DC-4B89-8247-993FBE09325E}" type="slidenum">
              <a:rPr lang="en-US" altLang="en-US" smtClean="0"/>
              <a:pPr/>
              <a:t>129</a:t>
            </a:fld>
            <a:endParaRPr lang="en-US" altLang="en-US" dirty="0"/>
          </a:p>
        </p:txBody>
      </p:sp>
      <p:sp>
        <p:nvSpPr>
          <p:cNvPr id="3" name="Content Placeholder 2"/>
          <p:cNvSpPr>
            <a:spLocks noGrp="1"/>
          </p:cNvSpPr>
          <p:nvPr>
            <p:ph sz="quarter" idx="12"/>
          </p:nvPr>
        </p:nvSpPr>
        <p:spPr/>
        <p:txBody>
          <a:bodyPr>
            <a:normAutofit fontScale="92500" lnSpcReduction="10000"/>
          </a:bodyPr>
          <a:lstStyle/>
          <a:p>
            <a:r>
              <a:rPr lang="en-US" altLang="en-US" dirty="0" smtClean="0"/>
              <a:t>For a return with PTC and itemizing medical deductions, go to Schedule A  </a:t>
            </a:r>
          </a:p>
          <a:p>
            <a:r>
              <a:rPr lang="en-US" altLang="en-US" dirty="0" smtClean="0"/>
              <a:t>Make an “other medical” entry</a:t>
            </a:r>
          </a:p>
          <a:p>
            <a:pPr lvl="1"/>
            <a:r>
              <a:rPr lang="en-US" altLang="en-US" dirty="0" smtClean="0"/>
              <a:t>Positive amount </a:t>
            </a:r>
            <a:r>
              <a:rPr lang="en-US" altLang="en-US" dirty="0"/>
              <a:t>for excess PTC </a:t>
            </a:r>
            <a:r>
              <a:rPr lang="en-US" altLang="en-US" dirty="0" smtClean="0"/>
              <a:t>that is being repaid on the return (increases the current deduction)</a:t>
            </a:r>
          </a:p>
          <a:p>
            <a:pPr lvl="1"/>
            <a:r>
              <a:rPr lang="en-US" altLang="en-US" dirty="0" smtClean="0"/>
              <a:t>Negative amount for additional PTC on the return (reduces the current deduction)</a:t>
            </a:r>
          </a:p>
          <a:p>
            <a:pPr>
              <a:buFont typeface="Wingdings" panose="05000000000000000000" pitchFamily="2" charset="2"/>
              <a:buChar char="Ø"/>
            </a:pPr>
            <a:r>
              <a:rPr lang="en-US" altLang="en-US" dirty="0" smtClean="0"/>
              <a:t>Make a note on the intake form for taxpayer and reviewer</a:t>
            </a:r>
            <a:endParaRPr lang="en-US" altLang="en-US" dirty="0"/>
          </a:p>
        </p:txBody>
      </p:sp>
      <p:sp>
        <p:nvSpPr>
          <p:cNvPr id="2" name="Title 1"/>
          <p:cNvSpPr>
            <a:spLocks noGrp="1"/>
          </p:cNvSpPr>
          <p:nvPr>
            <p:ph type="title"/>
          </p:nvPr>
        </p:nvSpPr>
        <p:spPr/>
        <p:txBody>
          <a:bodyPr>
            <a:normAutofit/>
          </a:bodyPr>
          <a:lstStyle/>
          <a:p>
            <a:r>
              <a:rPr lang="en-US" dirty="0" smtClean="0"/>
              <a:t>PTC and Medical Itemized Deduction</a:t>
            </a:r>
            <a:endParaRPr lang="en-US" dirty="0"/>
          </a:p>
        </p:txBody>
      </p:sp>
    </p:spTree>
    <p:extLst>
      <p:ext uri="{BB962C8B-B14F-4D97-AF65-F5344CB8AC3E}">
        <p14:creationId xmlns:p14="http://schemas.microsoft.com/office/powerpoint/2010/main" val="27405531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4198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B9B67E-D2D2-4E03-A9C9-032A771F8709}" type="slidenum">
              <a:rPr lang="en-US" altLang="en-US" smtClean="0"/>
              <a:pPr/>
              <a:t>13</a:t>
            </a:fld>
            <a:endParaRPr lang="en-US" altLang="en-US" dirty="0"/>
          </a:p>
        </p:txBody>
      </p:sp>
      <p:sp>
        <p:nvSpPr>
          <p:cNvPr id="3" name="Content Placeholder 2"/>
          <p:cNvSpPr>
            <a:spLocks noGrp="1"/>
          </p:cNvSpPr>
          <p:nvPr>
            <p:ph sz="quarter" idx="12"/>
          </p:nvPr>
        </p:nvSpPr>
        <p:spPr>
          <a:xfrm>
            <a:off x="1278833" y="1524000"/>
            <a:ext cx="9753600" cy="4665104"/>
          </a:xfrm>
        </p:spPr>
        <p:txBody>
          <a:bodyPr>
            <a:normAutofit/>
          </a:bodyPr>
          <a:lstStyle/>
          <a:p>
            <a:r>
              <a:rPr lang="en-US" altLang="en-US" dirty="0" smtClean="0"/>
              <a:t>Can be purchased directly from insurance company</a:t>
            </a:r>
          </a:p>
          <a:p>
            <a:r>
              <a:rPr lang="en-US" altLang="en-US" dirty="0" smtClean="0"/>
              <a:t>If purchased through the “Marketplace” or state “exchange,” it is a marketplace policy</a:t>
            </a:r>
          </a:p>
          <a:p>
            <a:pPr>
              <a:buFont typeface="Wingdings" panose="05000000000000000000" pitchFamily="2" charset="2"/>
              <a:buChar char="Ø"/>
            </a:pPr>
            <a:r>
              <a:rPr lang="en-US" altLang="en-US" dirty="0" smtClean="0"/>
              <a:t>Only marketplace policies are eligible for the premium tax credit</a:t>
            </a:r>
          </a:p>
          <a:p>
            <a:pPr>
              <a:buFont typeface="Wingdings" panose="05000000000000000000" pitchFamily="2" charset="2"/>
              <a:buChar char="Ø"/>
            </a:pPr>
            <a:r>
              <a:rPr lang="en-US" altLang="en-US" dirty="0" smtClean="0"/>
              <a:t>Coverage for one day means covered for the whole month</a:t>
            </a:r>
            <a:endParaRPr lang="en-US" altLang="en-US" dirty="0"/>
          </a:p>
        </p:txBody>
      </p:sp>
      <p:sp>
        <p:nvSpPr>
          <p:cNvPr id="2" name="Title 1"/>
          <p:cNvSpPr>
            <a:spLocks noGrp="1"/>
          </p:cNvSpPr>
          <p:nvPr>
            <p:ph type="title"/>
          </p:nvPr>
        </p:nvSpPr>
        <p:spPr/>
        <p:txBody>
          <a:bodyPr/>
          <a:lstStyle/>
          <a:p>
            <a:r>
              <a:rPr lang="en-US" dirty="0" smtClean="0"/>
              <a:t>Individual Health Coverage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32461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4AC41A-99A0-41EA-8F98-ACA29ECC1186}" type="slidenum">
              <a:rPr lang="en-US" altLang="en-US" smtClean="0"/>
              <a:pPr/>
              <a:t>130</a:t>
            </a:fld>
            <a:endParaRPr lang="en-US" altLang="en-US" dirty="0"/>
          </a:p>
        </p:txBody>
      </p:sp>
      <p:sp>
        <p:nvSpPr>
          <p:cNvPr id="3" name="Content Placeholder 2"/>
          <p:cNvSpPr>
            <a:spLocks noGrp="1"/>
          </p:cNvSpPr>
          <p:nvPr>
            <p:ph sz="quarter" idx="12"/>
          </p:nvPr>
        </p:nvSpPr>
        <p:spPr/>
        <p:txBody>
          <a:bodyPr>
            <a:normAutofit fontScale="92500"/>
          </a:bodyPr>
          <a:lstStyle/>
          <a:p>
            <a:r>
              <a:rPr lang="en-US" dirty="0" smtClean="0"/>
              <a:t>Roger's </a:t>
            </a:r>
            <a:r>
              <a:rPr lang="en-US" dirty="0"/>
              <a:t>APTC is $2,400. He is single with no dependents, and lives in Mississippi. His household income is over 400% of the FPL for a family size of one. How much of his APTC will he have to repay with his tax return?</a:t>
            </a:r>
          </a:p>
          <a:p>
            <a:pPr lvl="1">
              <a:buNone/>
            </a:pPr>
            <a:r>
              <a:rPr lang="en-US" dirty="0"/>
              <a:t>A $0 </a:t>
            </a:r>
          </a:p>
          <a:p>
            <a:pPr lvl="1">
              <a:buNone/>
            </a:pPr>
            <a:r>
              <a:rPr lang="en-US" dirty="0"/>
              <a:t>B $1,000 </a:t>
            </a:r>
          </a:p>
          <a:p>
            <a:pPr lvl="1">
              <a:buNone/>
            </a:pPr>
            <a:r>
              <a:rPr lang="en-US" dirty="0"/>
              <a:t>C $1,400 </a:t>
            </a:r>
          </a:p>
          <a:p>
            <a:pPr lvl="1">
              <a:buNone/>
            </a:pPr>
            <a:r>
              <a:rPr lang="en-US" dirty="0"/>
              <a:t>D $</a:t>
            </a:r>
            <a:r>
              <a:rPr lang="en-US" dirty="0" smtClean="0"/>
              <a:t>2,400</a:t>
            </a:r>
            <a:endParaRPr lang="en-US" dirty="0"/>
          </a:p>
        </p:txBody>
      </p:sp>
      <p:sp>
        <p:nvSpPr>
          <p:cNvPr id="2" name="Title 1"/>
          <p:cNvSpPr>
            <a:spLocks noGrp="1"/>
          </p:cNvSpPr>
          <p:nvPr>
            <p:ph type="title"/>
          </p:nvPr>
        </p:nvSpPr>
        <p:spPr/>
        <p:txBody>
          <a:bodyPr/>
          <a:lstStyle/>
          <a:p>
            <a:r>
              <a:rPr lang="en-US" dirty="0" err="1" smtClean="0"/>
              <a:t>PTC</a:t>
            </a:r>
            <a:r>
              <a:rPr lang="en-US" dirty="0" smtClean="0"/>
              <a:t> Quiz 1</a:t>
            </a:r>
            <a:endParaRPr lang="en-US" dirty="0"/>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NTTC Training – TY2018</a:t>
            </a:r>
            <a:endParaRPr lang="en-US" dirty="0"/>
          </a:p>
        </p:txBody>
      </p:sp>
      <p:sp>
        <p:nvSpPr>
          <p:cNvPr id="3" name="Slide Number Placeholder 2"/>
          <p:cNvSpPr>
            <a:spLocks noGrp="1"/>
          </p:cNvSpPr>
          <p:nvPr>
            <p:ph type="sldNum" sz="quarter" idx="11"/>
          </p:nvPr>
        </p:nvSpPr>
        <p:spPr/>
        <p:txBody>
          <a:bodyPr/>
          <a:lstStyle/>
          <a:p>
            <a:pPr>
              <a:defRPr/>
            </a:pPr>
            <a:fld id="{9A7DE7B2-8EA6-41E1-94BA-00496E25FD19}" type="slidenum">
              <a:rPr lang="en-US" altLang="en-US" smtClean="0"/>
              <a:pPr>
                <a:defRPr/>
              </a:pPr>
              <a:t>131</a:t>
            </a:fld>
            <a:endParaRPr lang="en-US" altLang="en-US" dirty="0"/>
          </a:p>
        </p:txBody>
      </p:sp>
      <p:sp>
        <p:nvSpPr>
          <p:cNvPr id="4" name="Content Placeholder 3"/>
          <p:cNvSpPr>
            <a:spLocks noGrp="1"/>
          </p:cNvSpPr>
          <p:nvPr>
            <p:ph sz="quarter" idx="12"/>
          </p:nvPr>
        </p:nvSpPr>
        <p:spPr/>
        <p:txBody>
          <a:bodyPr/>
          <a:lstStyle/>
          <a:p>
            <a:pPr>
              <a:buNone/>
            </a:pPr>
            <a:r>
              <a:rPr lang="en-US" dirty="0" smtClean="0">
                <a:solidFill>
                  <a:srgbClr val="000000"/>
                </a:solidFill>
              </a:rPr>
              <a:t>Answer: D </a:t>
            </a:r>
          </a:p>
          <a:p>
            <a:pPr>
              <a:buNone/>
            </a:pPr>
            <a:r>
              <a:rPr lang="en-US" dirty="0" smtClean="0">
                <a:solidFill>
                  <a:srgbClr val="000000"/>
                </a:solidFill>
              </a:rPr>
              <a:t>   Because Roger's household income is over the 400% FPL, his additional tax liability is not capped by the additional tax limitation table</a:t>
            </a:r>
          </a:p>
          <a:p>
            <a:endParaRPr lang="en-US" dirty="0"/>
          </a:p>
        </p:txBody>
      </p:sp>
      <p:sp>
        <p:nvSpPr>
          <p:cNvPr id="5" name="Title 4"/>
          <p:cNvSpPr>
            <a:spLocks noGrp="1"/>
          </p:cNvSpPr>
          <p:nvPr>
            <p:ph type="title"/>
          </p:nvPr>
        </p:nvSpPr>
        <p:spPr/>
        <p:txBody>
          <a:bodyPr/>
          <a:lstStyle/>
          <a:p>
            <a:r>
              <a:rPr lang="en-US" dirty="0" err="1" smtClean="0"/>
              <a:t>PTC</a:t>
            </a:r>
            <a:r>
              <a:rPr lang="en-US" dirty="0" smtClean="0"/>
              <a:t> Quiz 1</a:t>
            </a:r>
            <a:endParaRPr lang="en-US" dirty="0"/>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NTTC Training – TY2018</a:t>
            </a:r>
            <a:endParaRPr lang="en-US" dirty="0"/>
          </a:p>
        </p:txBody>
      </p:sp>
      <p:sp>
        <p:nvSpPr>
          <p:cNvPr id="32666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1696A6-DF21-4371-A096-E55359E3763C}" type="slidenum">
              <a:rPr lang="en-US" altLang="en-US" smtClean="0"/>
              <a:pPr/>
              <a:t>132</a:t>
            </a:fld>
            <a:endParaRPr lang="en-US" altLang="en-US" dirty="0"/>
          </a:p>
        </p:txBody>
      </p:sp>
      <p:sp>
        <p:nvSpPr>
          <p:cNvPr id="3" name="Content Placeholder 2"/>
          <p:cNvSpPr>
            <a:spLocks noGrp="1"/>
          </p:cNvSpPr>
          <p:nvPr>
            <p:ph sz="quarter" idx="12"/>
          </p:nvPr>
        </p:nvSpPr>
        <p:spPr/>
        <p:txBody>
          <a:bodyPr/>
          <a:lstStyle/>
          <a:p>
            <a:r>
              <a:rPr lang="en-US" altLang="en-US" smtClean="0"/>
              <a:t>Judy is single with no dependents</a:t>
            </a:r>
          </a:p>
          <a:p>
            <a:pPr lvl="1"/>
            <a:r>
              <a:rPr lang="en-US" altLang="en-US" smtClean="0"/>
              <a:t>In December 2017, Judy enrolled through the Marketplace in a qualified health plan for 2018</a:t>
            </a:r>
          </a:p>
          <a:p>
            <a:pPr lvl="1"/>
            <a:r>
              <a:rPr lang="en-US" altLang="en-US" smtClean="0"/>
              <a:t>On July 14, 2018, Judy enlisted in the Army and was immediately eligible for government sponsored minimum essential coverage</a:t>
            </a:r>
          </a:p>
          <a:p>
            <a:pPr lvl="1"/>
            <a:r>
              <a:rPr lang="en-US" altLang="en-US" smtClean="0"/>
              <a:t>For what period is Judy able to claim a premium tax credit (if she meets all of the eligibility criteria)?</a:t>
            </a:r>
          </a:p>
          <a:p>
            <a:endParaRPr lang="en-US" altLang="en-US" smtClean="0"/>
          </a:p>
          <a:p>
            <a:endParaRPr lang="en-US" altLang="en-US" smtClean="0"/>
          </a:p>
          <a:p>
            <a:endParaRPr lang="en-US" altLang="en-US" smtClean="0"/>
          </a:p>
          <a:p>
            <a:endParaRPr lang="en-US" altLang="en-US" dirty="0"/>
          </a:p>
        </p:txBody>
      </p:sp>
      <p:sp>
        <p:nvSpPr>
          <p:cNvPr id="2" name="Title 1"/>
          <p:cNvSpPr>
            <a:spLocks noGrp="1"/>
          </p:cNvSpPr>
          <p:nvPr>
            <p:ph type="title"/>
          </p:nvPr>
        </p:nvSpPr>
        <p:spPr/>
        <p:txBody>
          <a:bodyPr/>
          <a:lstStyle/>
          <a:p>
            <a:r>
              <a:rPr lang="en-US" dirty="0" err="1" smtClean="0"/>
              <a:t>PTC</a:t>
            </a:r>
            <a:r>
              <a:rPr lang="en-US" dirty="0" smtClean="0"/>
              <a:t> Quiz 2</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28709"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604E45-485F-49F2-8FCA-B9051F24EBAE}" type="slidenum">
              <a:rPr lang="en-US" altLang="en-US" smtClean="0"/>
              <a:pPr/>
              <a:t>133</a:t>
            </a:fld>
            <a:endParaRPr lang="en-US" altLang="en-US" dirty="0"/>
          </a:p>
        </p:txBody>
      </p:sp>
      <p:sp>
        <p:nvSpPr>
          <p:cNvPr id="3" name="Content Placeholder 2"/>
          <p:cNvSpPr>
            <a:spLocks noGrp="1"/>
          </p:cNvSpPr>
          <p:nvPr>
            <p:ph sz="quarter" idx="12"/>
          </p:nvPr>
        </p:nvSpPr>
        <p:spPr/>
        <p:txBody>
          <a:bodyPr>
            <a:normAutofit fontScale="92500" lnSpcReduction="20000"/>
          </a:bodyPr>
          <a:lstStyle/>
          <a:p>
            <a:pPr>
              <a:buNone/>
            </a:pPr>
            <a:r>
              <a:rPr lang="en-US" dirty="0" smtClean="0"/>
              <a:t>A - The entire year </a:t>
            </a:r>
          </a:p>
          <a:p>
            <a:pPr>
              <a:buNone/>
            </a:pPr>
            <a:r>
              <a:rPr lang="en-US" dirty="0" smtClean="0"/>
              <a:t>B - January through June </a:t>
            </a:r>
          </a:p>
          <a:p>
            <a:pPr>
              <a:buNone/>
            </a:pPr>
            <a:r>
              <a:rPr lang="en-US" dirty="0" smtClean="0"/>
              <a:t>C - January through July</a:t>
            </a:r>
          </a:p>
          <a:p>
            <a:pPr>
              <a:buNone/>
            </a:pPr>
            <a:r>
              <a:rPr lang="en-US" dirty="0" smtClean="0"/>
              <a:t>D - Judy is not eligible for the premium tax credit</a:t>
            </a:r>
          </a:p>
          <a:p>
            <a:pPr>
              <a:buNone/>
            </a:pPr>
            <a:r>
              <a:rPr lang="en-US" dirty="0" smtClean="0">
                <a:solidFill>
                  <a:srgbClr val="000000"/>
                </a:solidFill>
              </a:rPr>
              <a:t>Judy is eligible for PTC for July assuming she paid her premium for July (and did not get a full premium refund) because her government-sponsored coverage was not in effect on July 1</a:t>
            </a:r>
            <a:endParaRPr lang="en-US" dirty="0">
              <a:solidFill>
                <a:srgbClr val="000000"/>
              </a:solidFill>
            </a:endParaRPr>
          </a:p>
        </p:txBody>
      </p:sp>
      <p:sp>
        <p:nvSpPr>
          <p:cNvPr id="2" name="Title 1"/>
          <p:cNvSpPr>
            <a:spLocks noGrp="1"/>
          </p:cNvSpPr>
          <p:nvPr>
            <p:ph type="title"/>
          </p:nvPr>
        </p:nvSpPr>
        <p:spPr/>
        <p:txBody>
          <a:bodyPr/>
          <a:lstStyle/>
          <a:p>
            <a:r>
              <a:rPr lang="en-US" dirty="0" smtClean="0"/>
              <a:t>PTC  Quiz 2 (cont.)</a:t>
            </a:r>
            <a:endParaRPr lang="en-US" dirty="0"/>
          </a:p>
        </p:txBody>
      </p:sp>
      <p:sp>
        <p:nvSpPr>
          <p:cNvPr id="5" name="Rectangle 4"/>
          <p:cNvSpPr/>
          <p:nvPr/>
        </p:nvSpPr>
        <p:spPr>
          <a:xfrm>
            <a:off x="1295400" y="2971800"/>
            <a:ext cx="3833813" cy="436562"/>
          </a:xfrm>
          <a:prstGeom prst="rect">
            <a:avLst/>
          </a:prstGeom>
          <a:solidFill>
            <a:schemeClr val="accent2">
              <a:lumMod val="20000"/>
              <a:lumOff val="80000"/>
              <a:alpha val="17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NTTC Training – TY2018</a:t>
            </a:r>
            <a:endParaRPr lang="en-US" dirty="0"/>
          </a:p>
        </p:txBody>
      </p:sp>
      <p:sp>
        <p:nvSpPr>
          <p:cNvPr id="330757"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FE4F4A-5865-48B9-8E53-96CEA8F32673}" type="slidenum">
              <a:rPr lang="en-US" altLang="en-US" smtClean="0"/>
              <a:pPr/>
              <a:t>134</a:t>
            </a:fld>
            <a:endParaRPr lang="en-US" altLang="en-US" dirty="0"/>
          </a:p>
        </p:txBody>
      </p:sp>
      <p:sp>
        <p:nvSpPr>
          <p:cNvPr id="3" name="Content Placeholder 2"/>
          <p:cNvSpPr>
            <a:spLocks noGrp="1"/>
          </p:cNvSpPr>
          <p:nvPr>
            <p:ph sz="quarter" idx="12"/>
          </p:nvPr>
        </p:nvSpPr>
        <p:spPr/>
        <p:txBody>
          <a:bodyPr>
            <a:normAutofit/>
          </a:bodyPr>
          <a:lstStyle/>
          <a:p>
            <a:r>
              <a:rPr lang="en-US" altLang="en-US" dirty="0" smtClean="0"/>
              <a:t>Piper’s income is 300% of the FPL for her family size. For this tax year, she purchased health insurance through her employer. Is she eligible to take the premium tax credit for herself?</a:t>
            </a:r>
          </a:p>
          <a:p>
            <a:pPr>
              <a:buNone/>
            </a:pPr>
            <a:r>
              <a:rPr lang="en-US" altLang="en-US" dirty="0" smtClean="0">
                <a:solidFill>
                  <a:srgbClr val="0000FF"/>
                </a:solidFill>
              </a:rPr>
              <a:t>No – the coverage must have been purchased through the Marketplace to claim PTC</a:t>
            </a:r>
          </a:p>
          <a:p>
            <a:pPr lvl="1">
              <a:buNone/>
            </a:pPr>
            <a:endParaRPr lang="en-US" altLang="en-US" dirty="0" smtClean="0">
              <a:solidFill>
                <a:srgbClr val="0000FF"/>
              </a:solidFill>
            </a:endParaRPr>
          </a:p>
          <a:p>
            <a:endParaRPr lang="en-US" altLang="en-US" dirty="0"/>
          </a:p>
        </p:txBody>
      </p:sp>
      <p:sp>
        <p:nvSpPr>
          <p:cNvPr id="2" name="Title 1"/>
          <p:cNvSpPr>
            <a:spLocks noGrp="1"/>
          </p:cNvSpPr>
          <p:nvPr>
            <p:ph type="title"/>
          </p:nvPr>
        </p:nvSpPr>
        <p:spPr/>
        <p:txBody>
          <a:bodyPr/>
          <a:lstStyle/>
          <a:p>
            <a:r>
              <a:rPr lang="en-US" dirty="0" err="1" smtClean="0"/>
              <a:t>PTC</a:t>
            </a:r>
            <a:r>
              <a:rPr lang="en-US" dirty="0" smtClean="0"/>
              <a:t> Quiz 3</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NTTC Training – TY2018</a:t>
            </a:r>
            <a:endParaRPr lang="en-US" dirty="0"/>
          </a:p>
        </p:txBody>
      </p:sp>
      <p:sp>
        <p:nvSpPr>
          <p:cNvPr id="332805"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1AC3E0-FFE5-4536-9658-489B3FC3BD9D}" type="slidenum">
              <a:rPr lang="en-US" altLang="en-US" smtClean="0"/>
              <a:pPr/>
              <a:t>135</a:t>
            </a:fld>
            <a:endParaRPr lang="en-US" altLang="en-US" dirty="0"/>
          </a:p>
        </p:txBody>
      </p:sp>
      <p:sp>
        <p:nvSpPr>
          <p:cNvPr id="3" name="Content Placeholder 2"/>
          <p:cNvSpPr>
            <a:spLocks noGrp="1"/>
          </p:cNvSpPr>
          <p:nvPr>
            <p:ph sz="quarter" idx="12"/>
          </p:nvPr>
        </p:nvSpPr>
        <p:spPr>
          <a:xfrm>
            <a:off x="1278833" y="1761432"/>
            <a:ext cx="9753600" cy="4410767"/>
          </a:xfrm>
        </p:spPr>
        <p:txBody>
          <a:bodyPr>
            <a:normAutofit fontScale="92500" lnSpcReduction="10000"/>
          </a:bodyPr>
          <a:lstStyle/>
          <a:p>
            <a:r>
              <a:rPr lang="en-US" altLang="en-US" dirty="0" smtClean="0"/>
              <a:t>Patrick is single and has no dependents</a:t>
            </a:r>
          </a:p>
          <a:p>
            <a:pPr lvl="1"/>
            <a:r>
              <a:rPr lang="en-US" altLang="en-US" dirty="0" smtClean="0"/>
              <a:t>In November 2017, Patrick estimated his 2018 household income to be $27,825 and he enrolled in a Marketplace qualified health plan</a:t>
            </a:r>
          </a:p>
          <a:p>
            <a:pPr lvl="1"/>
            <a:r>
              <a:rPr lang="en-US" altLang="en-US" dirty="0" smtClean="0"/>
              <a:t>The Marketplace determined he was eligible for advance payments of the premium tax credit, but he decided to claim the credit on the return</a:t>
            </a:r>
          </a:p>
          <a:p>
            <a:pPr lvl="1"/>
            <a:r>
              <a:rPr lang="en-US" altLang="en-US" dirty="0" smtClean="0"/>
              <a:t>Patrick began a new job in August 2018 and became eligible for affordable employer-sponsored coverage on September 1st</a:t>
            </a:r>
          </a:p>
          <a:p>
            <a:pPr lvl="1"/>
            <a:r>
              <a:rPr lang="en-US" dirty="0" smtClean="0"/>
              <a:t>Is Patrick eligible for the premium tax credit?</a:t>
            </a:r>
            <a:endParaRPr lang="en-US" dirty="0"/>
          </a:p>
        </p:txBody>
      </p:sp>
      <p:sp>
        <p:nvSpPr>
          <p:cNvPr id="2" name="Title 1"/>
          <p:cNvSpPr>
            <a:spLocks noGrp="1"/>
          </p:cNvSpPr>
          <p:nvPr>
            <p:ph type="title"/>
          </p:nvPr>
        </p:nvSpPr>
        <p:spPr/>
        <p:txBody>
          <a:bodyPr/>
          <a:lstStyle/>
          <a:p>
            <a:r>
              <a:rPr lang="en-US" dirty="0" err="1" smtClean="0"/>
              <a:t>PTC</a:t>
            </a:r>
            <a:r>
              <a:rPr lang="en-US" dirty="0" smtClean="0"/>
              <a:t> Quiz 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33485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4E76CC-E9A2-46F1-BA1D-4127B15AE24A}" type="slidenum">
              <a:rPr lang="en-US" altLang="en-US" smtClean="0"/>
              <a:pPr/>
              <a:t>136</a:t>
            </a:fld>
            <a:endParaRPr lang="en-US" altLang="en-US" dirty="0"/>
          </a:p>
        </p:txBody>
      </p:sp>
      <p:sp>
        <p:nvSpPr>
          <p:cNvPr id="3" name="Content Placeholder 2"/>
          <p:cNvSpPr>
            <a:spLocks noGrp="1"/>
          </p:cNvSpPr>
          <p:nvPr>
            <p:ph sz="quarter" idx="12"/>
          </p:nvPr>
        </p:nvSpPr>
        <p:spPr/>
        <p:txBody>
          <a:bodyPr vert="horz" lIns="91440" tIns="45720" rIns="91440" bIns="45720" rtlCol="0" anchor="t">
            <a:normAutofit/>
          </a:bodyPr>
          <a:lstStyle/>
          <a:p>
            <a:pPr marL="0" indent="0">
              <a:buNone/>
            </a:pPr>
            <a:r>
              <a:rPr lang="en-US" altLang="en-US" dirty="0"/>
              <a:t>Answer: Since Patrick became eligible for affordable employer-sponsored coverage </a:t>
            </a:r>
            <a:r>
              <a:rPr lang="en-US" altLang="en-US" dirty="0" smtClean="0"/>
              <a:t>for the full month of </a:t>
            </a:r>
            <a:r>
              <a:rPr lang="en-US" altLang="en-US" dirty="0"/>
              <a:t>September, he is eligible for a premium tax credit from January through August of 2018* only (if otherwise eligible)</a:t>
            </a:r>
            <a:endParaRPr lang="en-US" dirty="0"/>
          </a:p>
          <a:p>
            <a:pPr marL="0" indent="0">
              <a:buNone/>
            </a:pPr>
            <a:endParaRPr lang="en-US" altLang="en-US" dirty="0"/>
          </a:p>
          <a:p>
            <a:pPr marL="55563" indent="0">
              <a:buNone/>
            </a:pPr>
            <a:r>
              <a:rPr lang="en-US" altLang="en-US" dirty="0"/>
              <a:t>* See instructions if income falls below 100% FPL</a:t>
            </a:r>
          </a:p>
          <a:p>
            <a:endParaRPr lang="en-US" altLang="en-US" dirty="0"/>
          </a:p>
        </p:txBody>
      </p:sp>
      <p:sp>
        <p:nvSpPr>
          <p:cNvPr id="2" name="Title 1"/>
          <p:cNvSpPr>
            <a:spLocks noGrp="1"/>
          </p:cNvSpPr>
          <p:nvPr>
            <p:ph type="title"/>
          </p:nvPr>
        </p:nvSpPr>
        <p:spPr/>
        <p:txBody>
          <a:bodyPr/>
          <a:lstStyle/>
          <a:p>
            <a:r>
              <a:rPr lang="en-US" dirty="0"/>
              <a:t>PTC</a:t>
            </a:r>
            <a:r>
              <a:rPr lang="en-US" dirty="0" smtClean="0"/>
              <a:t>  Quiz 4 (cont</a:t>
            </a:r>
            <a:r>
              <a:rPr lang="en-US"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NTTC Training – TY2018</a:t>
            </a:r>
            <a:endParaRPr lang="en-US" dirty="0"/>
          </a:p>
        </p:txBody>
      </p:sp>
      <p:sp>
        <p:nvSpPr>
          <p:cNvPr id="33690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C2EC4BE-CDB1-4121-84F6-95F1A3A5CA14}" type="slidenum">
              <a:rPr lang="en-US" altLang="en-US" smtClean="0"/>
              <a:pPr/>
              <a:t>137</a:t>
            </a:fld>
            <a:endParaRPr lang="en-US" altLang="en-US" dirty="0"/>
          </a:p>
        </p:txBody>
      </p:sp>
      <p:sp>
        <p:nvSpPr>
          <p:cNvPr id="3" name="Content Placeholder 2"/>
          <p:cNvSpPr>
            <a:spLocks noGrp="1"/>
          </p:cNvSpPr>
          <p:nvPr>
            <p:ph sz="quarter" idx="12"/>
          </p:nvPr>
        </p:nvSpPr>
        <p:spPr/>
        <p:txBody>
          <a:bodyPr/>
          <a:lstStyle/>
          <a:p>
            <a:r>
              <a:rPr lang="en-US" altLang="en-US" dirty="0" smtClean="0"/>
              <a:t>Harry purchased insurance through the Marketplace. What documentation will he receive to prepare his tax return?</a:t>
            </a:r>
          </a:p>
          <a:p>
            <a:pPr algn="ctr">
              <a:buNone/>
            </a:pPr>
            <a:r>
              <a:rPr lang="en-US" altLang="en-US" dirty="0" smtClean="0">
                <a:solidFill>
                  <a:srgbClr val="0000FF"/>
                </a:solidFill>
              </a:rPr>
              <a:t>He will receive Form 1095-A</a:t>
            </a:r>
            <a:endParaRPr lang="en-US" altLang="en-US" dirty="0">
              <a:solidFill>
                <a:srgbClr val="0000FF"/>
              </a:solidFill>
            </a:endParaRPr>
          </a:p>
        </p:txBody>
      </p:sp>
      <p:sp>
        <p:nvSpPr>
          <p:cNvPr id="2" name="Title 1"/>
          <p:cNvSpPr>
            <a:spLocks noGrp="1"/>
          </p:cNvSpPr>
          <p:nvPr>
            <p:ph type="title"/>
          </p:nvPr>
        </p:nvSpPr>
        <p:spPr/>
        <p:txBody>
          <a:bodyPr/>
          <a:lstStyle/>
          <a:p>
            <a:r>
              <a:rPr lang="en-US" dirty="0" err="1" smtClean="0"/>
              <a:t>PTC</a:t>
            </a:r>
            <a:r>
              <a:rPr lang="en-US" dirty="0" smtClean="0"/>
              <a:t> Quiz 5</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338949"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A4ABB8-C9BC-42E5-A1CD-2E0720EB6708}" type="slidenum">
              <a:rPr lang="en-US" altLang="en-US" smtClean="0"/>
              <a:pPr/>
              <a:t>138</a:t>
            </a:fld>
            <a:endParaRPr lang="en-US" altLang="en-US" dirty="0"/>
          </a:p>
        </p:txBody>
      </p:sp>
      <p:sp>
        <p:nvSpPr>
          <p:cNvPr id="3" name="Content Placeholder 2"/>
          <p:cNvSpPr>
            <a:spLocks noGrp="1"/>
          </p:cNvSpPr>
          <p:nvPr>
            <p:ph sz="quarter" idx="12"/>
          </p:nvPr>
        </p:nvSpPr>
        <p:spPr/>
        <p:txBody>
          <a:bodyPr>
            <a:normAutofit lnSpcReduction="10000"/>
          </a:bodyPr>
          <a:lstStyle/>
          <a:p>
            <a:r>
              <a:rPr lang="en-US" dirty="0" smtClean="0"/>
              <a:t>Changes in circumstances that can affect the amount of the premium tax credit include:</a:t>
            </a:r>
          </a:p>
          <a:p>
            <a:pPr lvl="1">
              <a:buNone/>
            </a:pPr>
            <a:r>
              <a:rPr lang="en-US" dirty="0" smtClean="0"/>
              <a:t>A. Decrease in household income </a:t>
            </a:r>
          </a:p>
          <a:p>
            <a:pPr lvl="1">
              <a:buNone/>
            </a:pPr>
            <a:r>
              <a:rPr lang="en-US" dirty="0" smtClean="0"/>
              <a:t>B. Marriage </a:t>
            </a:r>
          </a:p>
          <a:p>
            <a:pPr lvl="1">
              <a:buNone/>
            </a:pPr>
            <a:r>
              <a:rPr lang="en-US" dirty="0" smtClean="0"/>
              <a:t>C. Birth of a child </a:t>
            </a:r>
          </a:p>
          <a:p>
            <a:pPr lvl="1" indent="-365760">
              <a:buNone/>
            </a:pPr>
            <a:r>
              <a:rPr lang="en-US" dirty="0" smtClean="0"/>
              <a:t>D. Losing employer-sponsored health care coverage and buying Marketplace coverage</a:t>
            </a:r>
          </a:p>
          <a:p>
            <a:pPr lvl="1">
              <a:buNone/>
            </a:pPr>
            <a:r>
              <a:rPr lang="en-US" dirty="0" smtClean="0"/>
              <a:t>E. All of the above</a:t>
            </a:r>
            <a:endParaRPr lang="en-US" dirty="0"/>
          </a:p>
        </p:txBody>
      </p:sp>
      <p:sp>
        <p:nvSpPr>
          <p:cNvPr id="2" name="Title 1"/>
          <p:cNvSpPr>
            <a:spLocks noGrp="1"/>
          </p:cNvSpPr>
          <p:nvPr>
            <p:ph type="title"/>
          </p:nvPr>
        </p:nvSpPr>
        <p:spPr/>
        <p:txBody>
          <a:bodyPr/>
          <a:lstStyle/>
          <a:p>
            <a:r>
              <a:rPr lang="en-US" smtClean="0"/>
              <a:t>PTC Quiz</a:t>
            </a:r>
            <a:endParaRPr lang="en-US" dirty="0"/>
          </a:p>
        </p:txBody>
      </p:sp>
      <p:sp>
        <p:nvSpPr>
          <p:cNvPr id="5" name="Rectangle 4"/>
          <p:cNvSpPr/>
          <p:nvPr/>
        </p:nvSpPr>
        <p:spPr>
          <a:xfrm>
            <a:off x="1577758" y="5105400"/>
            <a:ext cx="3505200" cy="457200"/>
          </a:xfrm>
          <a:prstGeom prst="rect">
            <a:avLst/>
          </a:prstGeom>
          <a:solidFill>
            <a:schemeClr val="accent2">
              <a:lumMod val="20000"/>
              <a:lumOff val="80000"/>
              <a:alpha val="15000"/>
            </a:schemeClr>
          </a:solid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6" name="Title 5"/>
          <p:cNvSpPr>
            <a:spLocks noGrp="1"/>
          </p:cNvSpPr>
          <p:nvPr>
            <p:ph type="title"/>
          </p:nvPr>
        </p:nvSpPr>
        <p:spPr/>
        <p:txBody>
          <a:bodyPr/>
          <a:lstStyle/>
          <a:p>
            <a:r>
              <a:rPr lang="en-US" dirty="0" smtClean="0"/>
              <a:t>ACA Scope Limitations</a:t>
            </a:r>
            <a:endParaRPr lang="en-US" dirty="0"/>
          </a:p>
        </p:txBody>
      </p:sp>
      <p:sp>
        <p:nvSpPr>
          <p:cNvPr id="2" name="Footer Placeholder 1"/>
          <p:cNvSpPr>
            <a:spLocks noGrp="1"/>
          </p:cNvSpPr>
          <p:nvPr>
            <p:ph type="ftr" sz="quarter" idx="4294967295"/>
          </p:nvPr>
        </p:nvSpPr>
        <p:spPr>
          <a:xfrm>
            <a:off x="0" y="6265863"/>
            <a:ext cx="3860800" cy="365125"/>
          </a:xfrm>
        </p:spPr>
        <p:txBody>
          <a:bodyPr/>
          <a:lstStyle/>
          <a:p>
            <a:pPr>
              <a:defRPr/>
            </a:pPr>
            <a:r>
              <a:rPr lang="en-US" dirty="0" smtClean="0"/>
              <a:t>NTTC Training – TY2018</a:t>
            </a:r>
            <a:endParaRPr lang="en-US" dirty="0"/>
          </a:p>
        </p:txBody>
      </p:sp>
      <p:sp>
        <p:nvSpPr>
          <p:cNvPr id="3" name="Slide Number Placeholder 2"/>
          <p:cNvSpPr>
            <a:spLocks noGrp="1"/>
          </p:cNvSpPr>
          <p:nvPr>
            <p:ph type="sldNum" sz="quarter" idx="4294967295"/>
          </p:nvPr>
        </p:nvSpPr>
        <p:spPr>
          <a:xfrm>
            <a:off x="0" y="6265863"/>
            <a:ext cx="936625" cy="365125"/>
          </a:xfrm>
        </p:spPr>
        <p:txBody>
          <a:bodyPr/>
          <a:lstStyle/>
          <a:p>
            <a:pPr>
              <a:defRPr/>
            </a:pPr>
            <a:fld id="{9A7DE7B2-8EA6-41E1-94BA-00496E25FD19}" type="slidenum">
              <a:rPr lang="en-US" altLang="en-US" smtClean="0"/>
              <a:pPr>
                <a:defRPr/>
              </a:pPr>
              <a:t>139</a:t>
            </a:fld>
            <a:endParaRPr lang="en-US" altLang="en-US" dirty="0"/>
          </a:p>
        </p:txBody>
      </p:sp>
    </p:spTree>
    <p:extLst>
      <p:ext uri="{BB962C8B-B14F-4D97-AF65-F5344CB8AC3E}">
        <p14:creationId xmlns:p14="http://schemas.microsoft.com/office/powerpoint/2010/main" val="38305741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Overview</a:t>
            </a:r>
            <a:endParaRPr lang="en-US" dirty="0"/>
          </a:p>
        </p:txBody>
      </p:sp>
      <p:sp>
        <p:nvSpPr>
          <p:cNvPr id="5" name="Title 4"/>
          <p:cNvSpPr>
            <a:spLocks noGrp="1"/>
          </p:cNvSpPr>
          <p:nvPr>
            <p:ph type="title"/>
          </p:nvPr>
        </p:nvSpPr>
        <p:spPr/>
        <p:txBody>
          <a:bodyPr>
            <a:normAutofit/>
          </a:bodyPr>
          <a:lstStyle/>
          <a:p>
            <a:r>
              <a:rPr lang="en-US" dirty="0" smtClean="0"/>
              <a:t>ACA Exemptions</a:t>
            </a:r>
            <a:endParaRPr lang="en-US" dirty="0"/>
          </a:p>
        </p:txBody>
      </p:sp>
    </p:spTree>
    <p:extLst>
      <p:ext uri="{BB962C8B-B14F-4D97-AF65-F5344CB8AC3E}">
        <p14:creationId xmlns:p14="http://schemas.microsoft.com/office/powerpoint/2010/main" val="3931134020"/>
      </p:ext>
    </p:extLst>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1642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764542-2803-4A00-BA3A-0A57BEB9822A}" type="slidenum">
              <a:rPr lang="en-US" altLang="en-US" smtClean="0"/>
              <a:pPr/>
              <a:t>140</a:t>
            </a:fld>
            <a:endParaRPr lang="en-US" altLang="en-US" dirty="0"/>
          </a:p>
        </p:txBody>
      </p:sp>
      <p:sp>
        <p:nvSpPr>
          <p:cNvPr id="232451" name="Content Placeholder 2"/>
          <p:cNvSpPr>
            <a:spLocks noGrp="1"/>
          </p:cNvSpPr>
          <p:nvPr>
            <p:ph sz="quarter" idx="12"/>
          </p:nvPr>
        </p:nvSpPr>
        <p:spPr/>
        <p:txBody>
          <a:bodyPr>
            <a:normAutofit fontScale="92500" lnSpcReduction="20000"/>
          </a:bodyPr>
          <a:lstStyle/>
          <a:p>
            <a:r>
              <a:rPr lang="en-US" altLang="en-US" dirty="0" smtClean="0"/>
              <a:t>Form 8962, Part IV: Shared policies</a:t>
            </a:r>
          </a:p>
          <a:p>
            <a:pPr lvl="1"/>
            <a:r>
              <a:rPr lang="en-US" altLang="en-US" dirty="0" smtClean="0"/>
              <a:t>A Marketplace policy that covers individuals that are not on the same tax return</a:t>
            </a:r>
          </a:p>
          <a:p>
            <a:r>
              <a:rPr lang="en-US" altLang="en-US" dirty="0" smtClean="0"/>
              <a:t>Examples:</a:t>
            </a:r>
          </a:p>
          <a:p>
            <a:pPr lvl="1"/>
            <a:r>
              <a:rPr lang="en-US" altLang="en-US" dirty="0" smtClean="0"/>
              <a:t>A recently divorced couple on one marketplace policy</a:t>
            </a:r>
          </a:p>
          <a:p>
            <a:pPr lvl="1"/>
            <a:r>
              <a:rPr lang="en-US" altLang="en-US" dirty="0" smtClean="0"/>
              <a:t>Child covered in a marketplace policy with one divorced parent but claimed by the other</a:t>
            </a:r>
          </a:p>
          <a:p>
            <a:pPr lvl="1"/>
            <a:r>
              <a:rPr lang="en-US" altLang="en-US" dirty="0" smtClean="0"/>
              <a:t>Child covered on parent’s </a:t>
            </a:r>
            <a:r>
              <a:rPr lang="en-US" altLang="en-US" dirty="0" smtClean="0"/>
              <a:t>marketplace </a:t>
            </a:r>
            <a:r>
              <a:rPr lang="en-US" altLang="en-US" dirty="0" smtClean="0"/>
              <a:t>policy moves out and claims own exemption</a:t>
            </a:r>
            <a:endParaRPr lang="en-US" altLang="en-US" dirty="0"/>
          </a:p>
        </p:txBody>
      </p:sp>
      <p:sp>
        <p:nvSpPr>
          <p:cNvPr id="2" name="Title 1"/>
          <p:cNvSpPr>
            <a:spLocks noGrp="1"/>
          </p:cNvSpPr>
          <p:nvPr>
            <p:ph type="title"/>
          </p:nvPr>
        </p:nvSpPr>
        <p:spPr/>
        <p:txBody>
          <a:bodyPr/>
          <a:lstStyle/>
          <a:p>
            <a:r>
              <a:rPr lang="en-US" dirty="0" smtClean="0"/>
              <a:t>ACA – Scope Limitations</a:t>
            </a:r>
            <a:endParaRPr lang="en-US" dirty="0"/>
          </a:p>
        </p:txBody>
      </p:sp>
      <p:sp>
        <p:nvSpPr>
          <p:cNvPr id="17" name="Rectangle 16"/>
          <p:cNvSpPr/>
          <p:nvPr/>
        </p:nvSpPr>
        <p:spPr>
          <a:xfrm>
            <a:off x="8898833" y="1183490"/>
            <a:ext cx="21336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Pub 4012 Tab H</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24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24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2051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576942-7AB5-4772-8794-2D9915905FDE}" type="slidenum">
              <a:rPr lang="en-US" altLang="en-US" smtClean="0"/>
              <a:pPr/>
              <a:t>141</a:t>
            </a:fld>
            <a:endParaRPr lang="en-US" altLang="en-US" dirty="0"/>
          </a:p>
        </p:txBody>
      </p:sp>
      <p:sp>
        <p:nvSpPr>
          <p:cNvPr id="181251" name="Content Placeholder 2"/>
          <p:cNvSpPr>
            <a:spLocks noGrp="1"/>
          </p:cNvSpPr>
          <p:nvPr>
            <p:ph sz="quarter" idx="12"/>
          </p:nvPr>
        </p:nvSpPr>
        <p:spPr/>
        <p:txBody>
          <a:bodyPr vert="horz" lIns="91440" tIns="45720" rIns="91440" bIns="45720" rtlCol="0" anchor="t">
            <a:normAutofit lnSpcReduction="10000"/>
          </a:bodyPr>
          <a:lstStyle/>
          <a:p>
            <a:r>
              <a:rPr lang="en-US" altLang="en-US" dirty="0"/>
              <a:t>Form 8962, Part V: Alternative Calculation for Year of Marriage</a:t>
            </a:r>
          </a:p>
          <a:p>
            <a:pPr lvl="1" indent="-337820"/>
            <a:r>
              <a:rPr lang="en-US" altLang="en-US" dirty="0"/>
              <a:t>See 5 questions in Pub 4012,</a:t>
            </a:r>
            <a:r>
              <a:rPr lang="en-US" altLang="en-US" dirty="0" smtClean="0"/>
              <a:t> tab H</a:t>
            </a:r>
            <a:endParaRPr lang="en-US" altLang="en-US" dirty="0" smtClean="0">
              <a:solidFill>
                <a:srgbClr val="FF0000"/>
              </a:solidFill>
              <a:cs typeface="Calibri"/>
            </a:endParaRPr>
          </a:p>
          <a:p>
            <a:pPr lvl="1"/>
            <a:r>
              <a:rPr lang="en-US" altLang="en-US" dirty="0"/>
              <a:t>Applies only when there is a Marketplace policy(ies) and there is </a:t>
            </a:r>
            <a:r>
              <a:rPr lang="en-US" altLang="en-US" dirty="0">
                <a:solidFill>
                  <a:srgbClr val="3333FF"/>
                </a:solidFill>
              </a:rPr>
              <a:t>excess </a:t>
            </a:r>
            <a:r>
              <a:rPr lang="en-US" altLang="en-US" dirty="0" err="1" smtClean="0"/>
              <a:t>APTC</a:t>
            </a:r>
            <a:r>
              <a:rPr lang="en-US" altLang="en-US" dirty="0" smtClean="0"/>
              <a:t>*</a:t>
            </a:r>
            <a:endParaRPr lang="en-US" altLang="en-US" dirty="0"/>
          </a:p>
          <a:p>
            <a:pPr lvl="1"/>
            <a:r>
              <a:rPr lang="en-US" altLang="en-US" dirty="0"/>
              <a:t>If tentative 8962 shows additional PTC, alternative calculation does not apply and return is in </a:t>
            </a:r>
            <a:r>
              <a:rPr lang="en-US" altLang="en-US" dirty="0" smtClean="0"/>
              <a:t>scope*</a:t>
            </a:r>
          </a:p>
          <a:p>
            <a:pPr marL="339725" lvl="1" indent="0">
              <a:buNone/>
            </a:pPr>
            <a:r>
              <a:rPr lang="en-US" altLang="en-US" dirty="0" smtClean="0"/>
              <a:t>*8962 instructions worksheet 3</a:t>
            </a:r>
            <a:endParaRPr lang="en-US" altLang="en-US" dirty="0"/>
          </a:p>
        </p:txBody>
      </p:sp>
      <p:sp>
        <p:nvSpPr>
          <p:cNvPr id="2" name="Title 1"/>
          <p:cNvSpPr>
            <a:spLocks noGrp="1"/>
          </p:cNvSpPr>
          <p:nvPr>
            <p:ph type="title"/>
          </p:nvPr>
        </p:nvSpPr>
        <p:spPr/>
        <p:txBody>
          <a:bodyPr/>
          <a:lstStyle/>
          <a:p>
            <a:r>
              <a:rPr lang="en-US" dirty="0"/>
              <a:t>ACA – Scope Limitations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12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3225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39AA22-46C2-4B33-8C2D-AB4D3F18C4A8}" type="slidenum">
              <a:rPr lang="en-US" altLang="en-US" smtClean="0"/>
              <a:pPr/>
              <a:t>142</a:t>
            </a:fld>
            <a:endParaRPr lang="en-US" altLang="en-US" dirty="0"/>
          </a:p>
        </p:txBody>
      </p:sp>
      <p:sp>
        <p:nvSpPr>
          <p:cNvPr id="322563" name="Content Placeholder 2"/>
          <p:cNvSpPr>
            <a:spLocks noGrp="1"/>
          </p:cNvSpPr>
          <p:nvPr>
            <p:ph sz="quarter" idx="12"/>
          </p:nvPr>
        </p:nvSpPr>
        <p:spPr/>
        <p:txBody>
          <a:bodyPr vert="horz" lIns="91440" tIns="45720" rIns="91440" bIns="45720" rtlCol="0" anchor="t">
            <a:normAutofit/>
          </a:bodyPr>
          <a:lstStyle/>
          <a:p>
            <a:pPr marL="340995" indent="-340995"/>
            <a:r>
              <a:rPr lang="en-US" altLang="en-US" dirty="0"/>
              <a:t>Self-employed individual’s health insurance adjustment to gross income is in scope</a:t>
            </a:r>
            <a:r>
              <a:rPr lang="en-US" altLang="en-US" dirty="0">
                <a:cs typeface="Calibri"/>
              </a:rPr>
              <a:t> for 2018</a:t>
            </a:r>
            <a:endParaRPr lang="en-US" dirty="0" smtClean="0"/>
          </a:p>
          <a:p>
            <a:pPr lvl="1" indent="-337820"/>
            <a:r>
              <a:rPr lang="en-US" altLang="en-US" dirty="0" smtClean="0">
                <a:solidFill>
                  <a:srgbClr val="000000"/>
                </a:solidFill>
              </a:rPr>
              <a:t>Greatly </a:t>
            </a:r>
            <a:r>
              <a:rPr lang="en-US" altLang="en-US" dirty="0">
                <a:solidFill>
                  <a:srgbClr val="000000"/>
                </a:solidFill>
              </a:rPr>
              <a:t>complicated if PTC is </a:t>
            </a:r>
            <a:r>
              <a:rPr lang="en-US" altLang="en-US" dirty="0" smtClean="0">
                <a:solidFill>
                  <a:srgbClr val="000000"/>
                </a:solidFill>
              </a:rPr>
              <a:t>involved</a:t>
            </a:r>
          </a:p>
          <a:p>
            <a:pPr marL="1452850" lvl="1" indent="-571500">
              <a:buFont typeface="Wingdings" panose="05000000000000000000" pitchFamily="2" charset="2"/>
              <a:buChar char="Ø"/>
            </a:pPr>
            <a:r>
              <a:rPr lang="en-US" altLang="en-US" b="1" i="1" dirty="0" smtClean="0">
                <a:solidFill>
                  <a:srgbClr val="000000"/>
                </a:solidFill>
                <a:cs typeface="Calibri"/>
              </a:rPr>
              <a:t>Out of scope when </a:t>
            </a:r>
            <a:r>
              <a:rPr lang="en-US" altLang="en-US" b="1" i="1" dirty="0" err="1" smtClean="0">
                <a:solidFill>
                  <a:srgbClr val="000000"/>
                </a:solidFill>
                <a:cs typeface="Calibri"/>
              </a:rPr>
              <a:t>PTC</a:t>
            </a:r>
            <a:r>
              <a:rPr lang="en-US" altLang="en-US" b="1" i="1" dirty="0" smtClean="0">
                <a:solidFill>
                  <a:srgbClr val="000000"/>
                </a:solidFill>
                <a:cs typeface="Calibri"/>
              </a:rPr>
              <a:t> is involved</a:t>
            </a:r>
            <a:endParaRPr lang="en-US" altLang="en-US" b="1" i="1" dirty="0">
              <a:solidFill>
                <a:srgbClr val="000000"/>
              </a:solidFill>
              <a:cs typeface="Calibri"/>
            </a:endParaRPr>
          </a:p>
        </p:txBody>
      </p:sp>
      <p:sp>
        <p:nvSpPr>
          <p:cNvPr id="2" name="Title 1"/>
          <p:cNvSpPr>
            <a:spLocks noGrp="1"/>
          </p:cNvSpPr>
          <p:nvPr>
            <p:ph type="title"/>
          </p:nvPr>
        </p:nvSpPr>
        <p:spPr/>
        <p:txBody>
          <a:bodyPr/>
          <a:lstStyle/>
          <a:p>
            <a:r>
              <a:rPr lang="en-US" dirty="0"/>
              <a:t>ACA – Scope Limitations</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6" name="Title 5"/>
          <p:cNvSpPr>
            <a:spLocks noGrp="1"/>
          </p:cNvSpPr>
          <p:nvPr>
            <p:ph type="title"/>
          </p:nvPr>
        </p:nvSpPr>
        <p:spPr/>
        <p:txBody>
          <a:bodyPr/>
          <a:lstStyle/>
          <a:p>
            <a:r>
              <a:rPr lang="en-US" dirty="0"/>
              <a:t>Quality Review</a:t>
            </a:r>
          </a:p>
        </p:txBody>
      </p:sp>
    </p:spTree>
    <p:extLst>
      <p:ext uri="{BB962C8B-B14F-4D97-AF65-F5344CB8AC3E}">
        <p14:creationId xmlns:p14="http://schemas.microsoft.com/office/powerpoint/2010/main" val="1636234778"/>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NTTC Training – TY2018</a:t>
            </a:r>
            <a:endParaRPr lang="en-US" dirty="0"/>
          </a:p>
        </p:txBody>
      </p:sp>
      <p:sp>
        <p:nvSpPr>
          <p:cNvPr id="29701"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924B4B-6751-45EE-9527-473092962C57}" type="slidenum">
              <a:rPr lang="en-US" altLang="en-US" smtClean="0"/>
              <a:pPr/>
              <a:t>144</a:t>
            </a:fld>
            <a:endParaRPr lang="en-US" altLang="en-US" dirty="0"/>
          </a:p>
        </p:txBody>
      </p:sp>
      <p:sp>
        <p:nvSpPr>
          <p:cNvPr id="16" name="Content Placeholder 15"/>
          <p:cNvSpPr>
            <a:spLocks noGrp="1"/>
          </p:cNvSpPr>
          <p:nvPr>
            <p:ph sz="quarter" idx="12"/>
          </p:nvPr>
        </p:nvSpPr>
        <p:spPr/>
        <p:txBody>
          <a:bodyPr/>
          <a:lstStyle/>
          <a:p>
            <a:r>
              <a:rPr lang="en-US" altLang="en-US" dirty="0" smtClean="0"/>
              <a:t>Months of coverage or exemptions on the return match months of coverage or exemptions on intake sheet?</a:t>
            </a:r>
          </a:p>
          <a:p>
            <a:endParaRPr lang="en-US" altLang="en-US" dirty="0" smtClean="0"/>
          </a:p>
          <a:p>
            <a:endParaRPr lang="en-US" altLang="en-US" dirty="0"/>
          </a:p>
        </p:txBody>
      </p:sp>
      <p:sp>
        <p:nvSpPr>
          <p:cNvPr id="11" name="Title 10"/>
          <p:cNvSpPr>
            <a:spLocks noGrp="1"/>
          </p:cNvSpPr>
          <p:nvPr>
            <p:ph type="title"/>
          </p:nvPr>
        </p:nvSpPr>
        <p:spPr/>
        <p:txBody>
          <a:bodyPr/>
          <a:lstStyle/>
          <a:p>
            <a:r>
              <a:rPr lang="en-US" dirty="0" smtClean="0"/>
              <a:t>Quality Review</a:t>
            </a:r>
            <a:endParaRPr lang="en-US" dirty="0"/>
          </a:p>
        </p:txBody>
      </p:sp>
    </p:spTree>
    <p:extLst>
      <p:ext uri="{BB962C8B-B14F-4D97-AF65-F5344CB8AC3E}">
        <p14:creationId xmlns:p14="http://schemas.microsoft.com/office/powerpoint/2010/main" val="1216040535"/>
      </p:ext>
    </p:extLst>
  </p:cSld>
  <p:clrMapOvr>
    <a:masterClrMapping/>
  </p:clrMapOvr>
  <p:transition spd="slow"/>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NTTC Training – TY2018</a:t>
            </a:r>
            <a:endParaRPr lang="en-US" dirty="0"/>
          </a:p>
        </p:txBody>
      </p:sp>
      <p:sp>
        <p:nvSpPr>
          <p:cNvPr id="29701"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924B4B-6751-45EE-9527-473092962C57}" type="slidenum">
              <a:rPr lang="en-US" altLang="en-US" smtClean="0"/>
              <a:pPr/>
              <a:t>145</a:t>
            </a:fld>
            <a:endParaRPr lang="en-US" altLang="en-US" dirty="0"/>
          </a:p>
        </p:txBody>
      </p:sp>
      <p:sp>
        <p:nvSpPr>
          <p:cNvPr id="16" name="Content Placeholder 15"/>
          <p:cNvSpPr>
            <a:spLocks noGrp="1"/>
          </p:cNvSpPr>
          <p:nvPr>
            <p:ph sz="quarter" idx="12"/>
          </p:nvPr>
        </p:nvSpPr>
        <p:spPr/>
        <p:txBody>
          <a:bodyPr/>
          <a:lstStyle/>
          <a:p>
            <a:r>
              <a:rPr lang="en-US" altLang="en-US" dirty="0" smtClean="0"/>
              <a:t>When Form 8965 is required, does it show all exemptions used?</a:t>
            </a:r>
          </a:p>
          <a:p>
            <a:r>
              <a:rPr lang="en-US" altLang="en-US" dirty="0" smtClean="0"/>
              <a:t>All possible exemptions have been considered</a:t>
            </a:r>
          </a:p>
          <a:p>
            <a:r>
              <a:rPr lang="en-US" altLang="en-US" dirty="0" smtClean="0"/>
              <a:t>Might a hardship exemption apply – can now be claimed on the return</a:t>
            </a:r>
          </a:p>
          <a:p>
            <a:endParaRPr lang="en-US" altLang="en-US" dirty="0"/>
          </a:p>
        </p:txBody>
      </p:sp>
      <p:sp>
        <p:nvSpPr>
          <p:cNvPr id="11" name="Title 10"/>
          <p:cNvSpPr>
            <a:spLocks noGrp="1"/>
          </p:cNvSpPr>
          <p:nvPr>
            <p:ph type="title"/>
          </p:nvPr>
        </p:nvSpPr>
        <p:spPr/>
        <p:txBody>
          <a:bodyPr>
            <a:normAutofit/>
          </a:bodyPr>
          <a:lstStyle/>
          <a:p>
            <a:r>
              <a:rPr lang="en-US" dirty="0" smtClean="0"/>
              <a:t>Quality Review: SRP and Exemptions</a:t>
            </a:r>
            <a:endParaRPr lang="en-US" dirty="0"/>
          </a:p>
        </p:txBody>
      </p:sp>
    </p:spTree>
    <p:extLst>
      <p:ext uri="{BB962C8B-B14F-4D97-AF65-F5344CB8AC3E}">
        <p14:creationId xmlns:p14="http://schemas.microsoft.com/office/powerpoint/2010/main" val="4026978708"/>
      </p:ext>
    </p:extLst>
  </p:cSld>
  <p:clrMapOvr>
    <a:masterClrMapping/>
  </p:clrMapOvr>
  <p:transition spd="slow"/>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NTTC Training – TY2018</a:t>
            </a:r>
            <a:endParaRPr lang="en-US" dirty="0"/>
          </a:p>
        </p:txBody>
      </p:sp>
      <p:sp>
        <p:nvSpPr>
          <p:cNvPr id="29701"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924B4B-6751-45EE-9527-473092962C57}" type="slidenum">
              <a:rPr lang="en-US" altLang="en-US" smtClean="0"/>
              <a:pPr/>
              <a:t>146</a:t>
            </a:fld>
            <a:endParaRPr lang="en-US" altLang="en-US" dirty="0"/>
          </a:p>
        </p:txBody>
      </p:sp>
      <p:sp>
        <p:nvSpPr>
          <p:cNvPr id="16" name="Content Placeholder 15"/>
          <p:cNvSpPr>
            <a:spLocks noGrp="1"/>
          </p:cNvSpPr>
          <p:nvPr>
            <p:ph sz="quarter" idx="12"/>
          </p:nvPr>
        </p:nvSpPr>
        <p:spPr/>
        <p:txBody>
          <a:bodyPr>
            <a:normAutofit fontScale="92500"/>
          </a:bodyPr>
          <a:lstStyle/>
          <a:p>
            <a:r>
              <a:rPr lang="en-US" altLang="en-US" dirty="0" smtClean="0"/>
              <a:t>Form 8962 shows correct PTC?</a:t>
            </a:r>
          </a:p>
          <a:p>
            <a:r>
              <a:rPr lang="en-US" altLang="en-US" dirty="0" smtClean="0"/>
              <a:t>MAGI of claimed dependents whose income exceeds their filing threshold have been included in ACA calculations?</a:t>
            </a:r>
          </a:p>
          <a:p>
            <a:r>
              <a:rPr lang="en-US" altLang="en-US" dirty="0" smtClean="0"/>
              <a:t>If MFS with domestic violence exception, is box on Form 8962 marked?</a:t>
            </a:r>
          </a:p>
          <a:p>
            <a:pPr>
              <a:buFont typeface="Wingdings" panose="05000000000000000000" pitchFamily="2" charset="2"/>
              <a:buChar char="Ø"/>
            </a:pPr>
            <a:r>
              <a:rPr lang="en-US" altLang="en-US" dirty="0" smtClean="0"/>
              <a:t>If itemizing medical, insurance premiums were adjusted for excess or additional PTC?</a:t>
            </a:r>
          </a:p>
          <a:p>
            <a:endParaRPr lang="en-US" altLang="en-US" dirty="0"/>
          </a:p>
        </p:txBody>
      </p:sp>
      <p:sp>
        <p:nvSpPr>
          <p:cNvPr id="11" name="Title 10"/>
          <p:cNvSpPr>
            <a:spLocks noGrp="1"/>
          </p:cNvSpPr>
          <p:nvPr>
            <p:ph type="title"/>
          </p:nvPr>
        </p:nvSpPr>
        <p:spPr/>
        <p:txBody>
          <a:bodyPr>
            <a:normAutofit/>
          </a:bodyPr>
          <a:lstStyle/>
          <a:p>
            <a:r>
              <a:rPr lang="en-US" dirty="0" smtClean="0"/>
              <a:t>Quality Review: Premium Tax Credit</a:t>
            </a:r>
            <a:endParaRPr lang="en-US" dirty="0"/>
          </a:p>
        </p:txBody>
      </p:sp>
    </p:spTree>
    <p:extLst>
      <p:ext uri="{BB962C8B-B14F-4D97-AF65-F5344CB8AC3E}">
        <p14:creationId xmlns:p14="http://schemas.microsoft.com/office/powerpoint/2010/main" val="1631191974"/>
      </p:ext>
    </p:extLst>
  </p:cSld>
  <p:clrMapOvr>
    <a:masterClrMapping/>
  </p:clrMapOvr>
  <p:transition spd="slow"/>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NTTC Training – TY2018</a:t>
            </a:r>
            <a:endParaRPr lang="en-US" dirty="0"/>
          </a:p>
        </p:txBody>
      </p:sp>
      <p:sp>
        <p:nvSpPr>
          <p:cNvPr id="29701"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924B4B-6751-45EE-9527-473092962C57}" type="slidenum">
              <a:rPr lang="en-US" altLang="en-US" smtClean="0"/>
              <a:pPr/>
              <a:t>147</a:t>
            </a:fld>
            <a:endParaRPr lang="en-US" altLang="en-US" dirty="0"/>
          </a:p>
        </p:txBody>
      </p:sp>
      <p:sp>
        <p:nvSpPr>
          <p:cNvPr id="16" name="Content Placeholder 15"/>
          <p:cNvSpPr>
            <a:spLocks noGrp="1"/>
          </p:cNvSpPr>
          <p:nvPr>
            <p:ph sz="quarter" idx="12"/>
          </p:nvPr>
        </p:nvSpPr>
        <p:spPr/>
        <p:txBody>
          <a:bodyPr/>
          <a:lstStyle/>
          <a:p>
            <a:r>
              <a:rPr lang="en-US" altLang="en-US" dirty="0" smtClean="0"/>
              <a:t>If income-based </a:t>
            </a:r>
            <a:r>
              <a:rPr lang="en-US" altLang="en-US" dirty="0" err="1" smtClean="0"/>
              <a:t>SRP</a:t>
            </a:r>
            <a:r>
              <a:rPr lang="en-US" altLang="en-US" dirty="0" smtClean="0"/>
              <a:t> or significant repayment of </a:t>
            </a:r>
            <a:r>
              <a:rPr lang="en-US" altLang="en-US" dirty="0" err="1" smtClean="0"/>
              <a:t>APTC</a:t>
            </a:r>
            <a:r>
              <a:rPr lang="en-US" altLang="en-US" dirty="0" smtClean="0"/>
              <a:t> is shown, have alternatives to reduce AGI (or AGI of claimed dependents) been considered?</a:t>
            </a:r>
          </a:p>
          <a:p>
            <a:endParaRPr lang="en-US" altLang="en-US" dirty="0"/>
          </a:p>
        </p:txBody>
      </p:sp>
      <p:sp>
        <p:nvSpPr>
          <p:cNvPr id="11" name="Title 10"/>
          <p:cNvSpPr>
            <a:spLocks noGrp="1"/>
          </p:cNvSpPr>
          <p:nvPr>
            <p:ph type="title"/>
          </p:nvPr>
        </p:nvSpPr>
        <p:spPr/>
        <p:txBody>
          <a:bodyPr/>
          <a:lstStyle/>
          <a:p>
            <a:r>
              <a:rPr lang="en-US" smtClean="0"/>
              <a:t>Quality Review</a:t>
            </a:r>
            <a:endParaRPr lang="en-US" dirty="0"/>
          </a:p>
        </p:txBody>
      </p:sp>
    </p:spTree>
    <p:extLst>
      <p:ext uri="{BB962C8B-B14F-4D97-AF65-F5344CB8AC3E}">
        <p14:creationId xmlns:p14="http://schemas.microsoft.com/office/powerpoint/2010/main" val="3763155426"/>
      </p:ext>
    </p:extLst>
  </p:cSld>
  <p:clrMapOvr>
    <a:masterClrMapping/>
  </p:clrMapOvr>
  <p:transition spd="slow"/>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NTTC Training – TY2018</a:t>
            </a:r>
            <a:endParaRPr lang="en-US" dirty="0"/>
          </a:p>
        </p:txBody>
      </p:sp>
      <p:sp>
        <p:nvSpPr>
          <p:cNvPr id="3" name="Slide Number Placeholder 2"/>
          <p:cNvSpPr>
            <a:spLocks noGrp="1"/>
          </p:cNvSpPr>
          <p:nvPr>
            <p:ph type="sldNum" sz="quarter" idx="12"/>
          </p:nvPr>
        </p:nvSpPr>
        <p:spPr/>
        <p:txBody>
          <a:bodyPr/>
          <a:lstStyle/>
          <a:p>
            <a:fld id="{71B042FB-C5A0-4140-9EC3-E8F3BDEE7242}" type="slidenum">
              <a:rPr lang="en-US" smtClean="0"/>
              <a:pPr/>
              <a:t>148</a:t>
            </a:fld>
            <a:endParaRPr lang="en-US" dirty="0"/>
          </a:p>
        </p:txBody>
      </p:sp>
      <p:sp>
        <p:nvSpPr>
          <p:cNvPr id="5" name="Title 4"/>
          <p:cNvSpPr>
            <a:spLocks noGrp="1"/>
          </p:cNvSpPr>
          <p:nvPr>
            <p:ph type="title"/>
          </p:nvPr>
        </p:nvSpPr>
        <p:spPr/>
        <p:txBody>
          <a:bodyPr/>
          <a:lstStyle/>
          <a:p>
            <a:r>
              <a:rPr lang="en-US" dirty="0" smtClean="0"/>
              <a:t>Affordable Care Act</a:t>
            </a:r>
            <a:endParaRPr lang="en-US" dirty="0"/>
          </a:p>
        </p:txBody>
      </p:sp>
      <p:pic>
        <p:nvPicPr>
          <p:cNvPr id="9" name="Picture 8" descr="Life of an Educator: Top 10 questions to ask yourself in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096" y="1437736"/>
            <a:ext cx="4670289" cy="4670289"/>
          </a:xfrm>
          <a:prstGeom prst="rect">
            <a:avLst/>
          </a:prstGeom>
        </p:spPr>
      </p:pic>
    </p:spTree>
    <p:extLst>
      <p:ext uri="{BB962C8B-B14F-4D97-AF65-F5344CB8AC3E}">
        <p14:creationId xmlns:p14="http://schemas.microsoft.com/office/powerpoint/2010/main" val="179864261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15</a:t>
            </a:fld>
            <a:endParaRPr lang="en-US" altLang="en-US" dirty="0"/>
          </a:p>
        </p:txBody>
      </p:sp>
      <p:sp>
        <p:nvSpPr>
          <p:cNvPr id="5" name="Content Placeholder 4"/>
          <p:cNvSpPr>
            <a:spLocks noGrp="1"/>
          </p:cNvSpPr>
          <p:nvPr>
            <p:ph sz="quarter" idx="12"/>
          </p:nvPr>
        </p:nvSpPr>
        <p:spPr/>
        <p:txBody>
          <a:bodyPr vert="horz" lIns="91440" tIns="45720" rIns="91440" bIns="45720" rtlCol="0" anchor="t">
            <a:normAutofit/>
          </a:bodyPr>
          <a:lstStyle/>
          <a:p>
            <a:r>
              <a:rPr lang="en-US" dirty="0" smtClean="0"/>
              <a:t>ACA </a:t>
            </a:r>
            <a:r>
              <a:rPr lang="en-US" b="1" dirty="0"/>
              <a:t>exemption</a:t>
            </a:r>
            <a:r>
              <a:rPr lang="en-US" dirty="0" smtClean="0"/>
              <a:t> is an exemption from the insurance requirement</a:t>
            </a:r>
          </a:p>
          <a:p>
            <a:pPr>
              <a:buFont typeface="Wingdings" panose="05000000000000000000" pitchFamily="2" charset="2"/>
              <a:buChar char="Ø"/>
            </a:pPr>
            <a:r>
              <a:rPr lang="en-US" dirty="0" smtClean="0"/>
              <a:t>Result: no shared responsibility payment</a:t>
            </a:r>
          </a:p>
        </p:txBody>
      </p:sp>
      <p:sp>
        <p:nvSpPr>
          <p:cNvPr id="2" name="Title 1"/>
          <p:cNvSpPr>
            <a:spLocks noGrp="1"/>
          </p:cNvSpPr>
          <p:nvPr>
            <p:ph type="title"/>
          </p:nvPr>
        </p:nvSpPr>
        <p:spPr/>
        <p:txBody>
          <a:bodyPr/>
          <a:lstStyle/>
          <a:p>
            <a:r>
              <a:rPr lang="en-US" dirty="0"/>
              <a:t>ACA </a:t>
            </a:r>
            <a:r>
              <a:rPr lang="en-US" dirty="0" smtClean="0"/>
              <a:t>Exemption</a:t>
            </a:r>
            <a:endParaRPr lang="en-US" dirty="0"/>
          </a:p>
        </p:txBody>
      </p:sp>
    </p:spTree>
    <p:extLst>
      <p:ext uri="{BB962C8B-B14F-4D97-AF65-F5344CB8AC3E}">
        <p14:creationId xmlns:p14="http://schemas.microsoft.com/office/powerpoint/2010/main" val="1179523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7066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51613B-0309-462D-9B91-6C2A373FF6E3}" type="slidenum">
              <a:rPr lang="en-US" altLang="en-US" smtClean="0"/>
              <a:pPr/>
              <a:t>16</a:t>
            </a:fld>
            <a:endParaRPr lang="en-US" altLang="en-US" dirty="0"/>
          </a:p>
        </p:txBody>
      </p:sp>
      <p:sp>
        <p:nvSpPr>
          <p:cNvPr id="3" name="Content Placeholder 2"/>
          <p:cNvSpPr>
            <a:spLocks noGrp="1"/>
          </p:cNvSpPr>
          <p:nvPr>
            <p:ph sz="quarter" idx="12"/>
          </p:nvPr>
        </p:nvSpPr>
        <p:spPr/>
        <p:txBody>
          <a:bodyPr>
            <a:normAutofit lnSpcReduction="10000"/>
          </a:bodyPr>
          <a:lstStyle/>
          <a:p>
            <a:r>
              <a:rPr lang="en-US" altLang="en-US" smtClean="0"/>
              <a:t>Exemption necessary when any individual on return lacks MEC for any full month</a:t>
            </a:r>
          </a:p>
          <a:p>
            <a:pPr lvl="1"/>
            <a:r>
              <a:rPr lang="en-US" altLang="en-US" smtClean="0"/>
              <a:t>Which months?</a:t>
            </a:r>
          </a:p>
          <a:p>
            <a:pPr lvl="1"/>
            <a:r>
              <a:rPr lang="en-US" altLang="en-US" smtClean="0"/>
              <a:t>Is there an easy exemption?</a:t>
            </a:r>
          </a:p>
          <a:p>
            <a:pPr lvl="1"/>
            <a:r>
              <a:rPr lang="en-US" altLang="en-US" smtClean="0"/>
              <a:t>If not, should a more experienced counselor prepare the return?</a:t>
            </a:r>
          </a:p>
          <a:p>
            <a:r>
              <a:rPr lang="en-US" altLang="en-US" smtClean="0"/>
              <a:t>Identify which exemption can be used before entering in TaxSlayer</a:t>
            </a:r>
            <a:endParaRPr lang="en-US" altLang="en-US" dirty="0"/>
          </a:p>
        </p:txBody>
      </p:sp>
      <p:sp>
        <p:nvSpPr>
          <p:cNvPr id="2" name="Title 1"/>
          <p:cNvSpPr>
            <a:spLocks noGrp="1"/>
          </p:cNvSpPr>
          <p:nvPr>
            <p:ph type="title"/>
          </p:nvPr>
        </p:nvSpPr>
        <p:spPr/>
        <p:txBody>
          <a:bodyPr/>
          <a:lstStyle/>
          <a:p>
            <a:r>
              <a:rPr lang="en-US" smtClean="0"/>
              <a:t>ACA Exemption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17</a:t>
            </a:fld>
            <a:endParaRPr lang="en-US" altLang="en-US" dirty="0"/>
          </a:p>
        </p:txBody>
      </p:sp>
      <p:sp>
        <p:nvSpPr>
          <p:cNvPr id="5" name="Content Placeholder 4"/>
          <p:cNvSpPr>
            <a:spLocks noGrp="1"/>
          </p:cNvSpPr>
          <p:nvPr>
            <p:ph sz="quarter" idx="12"/>
          </p:nvPr>
        </p:nvSpPr>
        <p:spPr/>
        <p:txBody>
          <a:bodyPr/>
          <a:lstStyle/>
          <a:p>
            <a:r>
              <a:rPr lang="en-US" dirty="0" smtClean="0"/>
              <a:t>Marketplace exemption certificate or application pending</a:t>
            </a:r>
          </a:p>
          <a:p>
            <a:r>
              <a:rPr lang="en-US" dirty="0" smtClean="0"/>
              <a:t>Easy tax return exemption</a:t>
            </a:r>
          </a:p>
          <a:p>
            <a:r>
              <a:rPr lang="en-US" dirty="0" smtClean="0"/>
              <a:t>Affordability exemption (two versions)</a:t>
            </a:r>
          </a:p>
          <a:p>
            <a:pPr>
              <a:buFont typeface="Wingdings" panose="05000000000000000000" pitchFamily="2" charset="2"/>
              <a:buChar char="Ø"/>
            </a:pPr>
            <a:r>
              <a:rPr lang="en-US" dirty="0" smtClean="0"/>
              <a:t>Hardship exemptions can now be claimed on the return</a:t>
            </a:r>
            <a:endParaRPr lang="en-US" dirty="0"/>
          </a:p>
        </p:txBody>
      </p:sp>
      <p:sp>
        <p:nvSpPr>
          <p:cNvPr id="2" name="Title 1"/>
          <p:cNvSpPr>
            <a:spLocks noGrp="1"/>
          </p:cNvSpPr>
          <p:nvPr>
            <p:ph type="title"/>
          </p:nvPr>
        </p:nvSpPr>
        <p:spPr/>
        <p:txBody>
          <a:bodyPr/>
          <a:lstStyle/>
          <a:p>
            <a:r>
              <a:rPr lang="en-US" smtClean="0"/>
              <a:t>Possible ACA Exemptions</a:t>
            </a:r>
            <a:endParaRPr lang="en-US" dirty="0"/>
          </a:p>
        </p:txBody>
      </p:sp>
    </p:spTree>
    <p:extLst>
      <p:ext uri="{BB962C8B-B14F-4D97-AF65-F5344CB8AC3E}">
        <p14:creationId xmlns:p14="http://schemas.microsoft.com/office/powerpoint/2010/main" val="37564810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76805" name="Slide Number Placeholder 1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0CB217-DA6C-43AA-BBDB-AC8C01E066AF}" type="slidenum">
              <a:rPr lang="en-US" altLang="en-US" smtClean="0"/>
              <a:pPr/>
              <a:t>18</a:t>
            </a:fld>
            <a:endParaRPr lang="en-US" altLang="en-US" dirty="0"/>
          </a:p>
        </p:txBody>
      </p:sp>
      <p:sp>
        <p:nvSpPr>
          <p:cNvPr id="3" name="Content Placeholder 2"/>
          <p:cNvSpPr>
            <a:spLocks noGrp="1"/>
          </p:cNvSpPr>
          <p:nvPr>
            <p:ph sz="quarter" idx="12"/>
          </p:nvPr>
        </p:nvSpPr>
        <p:spPr/>
        <p:txBody>
          <a:bodyPr>
            <a:normAutofit/>
          </a:bodyPr>
          <a:lstStyle/>
          <a:p>
            <a:r>
              <a:rPr lang="en-US" altLang="en-US" dirty="0" smtClean="0"/>
              <a:t>Read Notes carefully – will say to whom the exemption applies (an individual or everyone on the return)</a:t>
            </a:r>
          </a:p>
          <a:p>
            <a:r>
              <a:rPr lang="en-US" altLang="en-US" dirty="0" smtClean="0"/>
              <a:t>Note duration column – whole year or part year</a:t>
            </a:r>
          </a:p>
          <a:p>
            <a:pPr>
              <a:buFont typeface="Wingdings" panose="05000000000000000000" pitchFamily="2" charset="2"/>
              <a:buChar char="Ø"/>
            </a:pPr>
            <a:r>
              <a:rPr lang="en-US" altLang="en-US" dirty="0" smtClean="0"/>
              <a:t>Exempt for one day means exempt for the whole month!</a:t>
            </a:r>
            <a:endParaRPr lang="en-US" altLang="en-US" dirty="0"/>
          </a:p>
        </p:txBody>
      </p:sp>
      <p:sp>
        <p:nvSpPr>
          <p:cNvPr id="2" name="Title 1"/>
          <p:cNvSpPr>
            <a:spLocks noGrp="1"/>
          </p:cNvSpPr>
          <p:nvPr>
            <p:ph type="title"/>
          </p:nvPr>
        </p:nvSpPr>
        <p:spPr/>
        <p:txBody>
          <a:bodyPr>
            <a:normAutofit/>
          </a:bodyPr>
          <a:lstStyle/>
          <a:p>
            <a:r>
              <a:rPr lang="en-US" dirty="0" smtClean="0"/>
              <a:t>Exemptions Quick Reference Guide</a:t>
            </a:r>
            <a:endParaRPr lang="en-US" dirty="0"/>
          </a:p>
        </p:txBody>
      </p:sp>
    </p:spTree>
    <p:extLst>
      <p:ext uri="{BB962C8B-B14F-4D97-AF65-F5344CB8AC3E}">
        <p14:creationId xmlns:p14="http://schemas.microsoft.com/office/powerpoint/2010/main" val="38643811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6" name="Title 5"/>
          <p:cNvSpPr>
            <a:spLocks noGrp="1"/>
          </p:cNvSpPr>
          <p:nvPr>
            <p:ph type="title"/>
          </p:nvPr>
        </p:nvSpPr>
        <p:spPr/>
        <p:txBody>
          <a:bodyPr/>
          <a:lstStyle/>
          <a:p>
            <a:r>
              <a:rPr lang="en-US" dirty="0" smtClean="0"/>
              <a:t>Marketplace Exemptions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2</a:t>
            </a:fld>
            <a:endParaRPr lang="en-US" altLang="en-US" dirty="0"/>
          </a:p>
        </p:txBody>
      </p:sp>
      <p:sp>
        <p:nvSpPr>
          <p:cNvPr id="5" name="Content Placeholder 4"/>
          <p:cNvSpPr>
            <a:spLocks noGrp="1"/>
          </p:cNvSpPr>
          <p:nvPr>
            <p:ph sz="quarter" idx="12"/>
          </p:nvPr>
        </p:nvSpPr>
        <p:spPr/>
        <p:txBody>
          <a:bodyPr>
            <a:normAutofit fontScale="92500" lnSpcReduction="10000"/>
          </a:bodyPr>
          <a:lstStyle/>
          <a:p>
            <a:r>
              <a:rPr lang="en-US" smtClean="0"/>
              <a:t>Shared responsibility payment (SRP) remains in place for 2018</a:t>
            </a:r>
          </a:p>
          <a:p>
            <a:r>
              <a:rPr lang="en-US" smtClean="0"/>
              <a:t>SRP has been reduced to zero for years beginning after December 31, 2018</a:t>
            </a:r>
          </a:p>
          <a:p>
            <a:r>
              <a:rPr lang="en-US" smtClean="0"/>
              <a:t>Fewer dependents are required to file due to larger standard deduction</a:t>
            </a:r>
          </a:p>
          <a:p>
            <a:pPr lvl="1"/>
            <a:r>
              <a:rPr lang="en-US" smtClean="0"/>
              <a:t>Taxpayer's household income may be reduced</a:t>
            </a:r>
          </a:p>
          <a:p>
            <a:pPr lvl="1"/>
            <a:r>
              <a:rPr lang="en-US" smtClean="0"/>
              <a:t>May result in higher PTC for taxpayer</a:t>
            </a:r>
          </a:p>
          <a:p>
            <a:pPr lvl="1"/>
            <a:endParaRPr lang="en-US" smtClean="0"/>
          </a:p>
          <a:p>
            <a:pPr lvl="1"/>
            <a:endParaRPr lang="en-US" smtClean="0"/>
          </a:p>
          <a:p>
            <a:endParaRPr lang="en-US" smtClean="0"/>
          </a:p>
          <a:p>
            <a:endParaRPr lang="en-US" dirty="0"/>
          </a:p>
        </p:txBody>
      </p:sp>
      <p:sp>
        <p:nvSpPr>
          <p:cNvPr id="2" name="Title 1"/>
          <p:cNvSpPr>
            <a:spLocks noGrp="1"/>
          </p:cNvSpPr>
          <p:nvPr>
            <p:ph type="title"/>
          </p:nvPr>
        </p:nvSpPr>
        <p:spPr/>
        <p:txBody>
          <a:bodyPr/>
          <a:lstStyle/>
          <a:p>
            <a:r>
              <a:rPr lang="en-US" smtClean="0"/>
              <a:t>New for 2018</a:t>
            </a:r>
            <a:endParaRPr lang="en-US" dirty="0"/>
          </a:p>
        </p:txBody>
      </p:sp>
    </p:spTree>
    <p:extLst>
      <p:ext uri="{BB962C8B-B14F-4D97-AF65-F5344CB8AC3E}">
        <p14:creationId xmlns:p14="http://schemas.microsoft.com/office/powerpoint/2010/main" val="46518804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82949" name="Slide Number Placeholder 1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6AA5D9-AE38-44C6-888F-021F8BB6CEF9}" type="slidenum">
              <a:rPr lang="en-US" altLang="en-US" smtClean="0"/>
              <a:pPr/>
              <a:t>20</a:t>
            </a:fld>
            <a:endParaRPr lang="en-US" altLang="en-US" dirty="0"/>
          </a:p>
        </p:txBody>
      </p:sp>
      <p:sp>
        <p:nvSpPr>
          <p:cNvPr id="3" name="Content Placeholder 2"/>
          <p:cNvSpPr>
            <a:spLocks noGrp="1"/>
          </p:cNvSpPr>
          <p:nvPr>
            <p:ph sz="quarter" idx="12"/>
          </p:nvPr>
        </p:nvSpPr>
        <p:spPr/>
        <p:txBody>
          <a:bodyPr>
            <a:normAutofit fontScale="85000" lnSpcReduction="20000"/>
          </a:bodyPr>
          <a:lstStyle/>
          <a:p>
            <a:r>
              <a:rPr lang="en-US" altLang="en-US" dirty="0" smtClean="0"/>
              <a:t>Marketplace may exempt one or more individuals for some or all months of the year</a:t>
            </a:r>
          </a:p>
          <a:p>
            <a:pPr lvl="1"/>
            <a:r>
              <a:rPr lang="en-US" altLang="en-US" dirty="0" smtClean="0"/>
              <a:t>Taxpayer provides their marketplace exemption certificate number (ECN) letter</a:t>
            </a:r>
          </a:p>
          <a:p>
            <a:pPr lvl="1"/>
            <a:r>
              <a:rPr lang="en-US" altLang="en-US" dirty="0" smtClean="0"/>
              <a:t>If not yet received, use PENDING</a:t>
            </a:r>
          </a:p>
          <a:p>
            <a:r>
              <a:rPr lang="en-US" altLang="en-US" dirty="0" smtClean="0"/>
              <a:t>Some marketplace exemptions can be for multiple years or a lifetime</a:t>
            </a:r>
          </a:p>
          <a:p>
            <a:pPr lvl="1"/>
            <a:r>
              <a:rPr lang="en-US" altLang="en-US" dirty="0" smtClean="0"/>
              <a:t>If so, continue to use the same ECN</a:t>
            </a:r>
          </a:p>
          <a:p>
            <a:pPr>
              <a:buFont typeface="Wingdings" panose="05000000000000000000" pitchFamily="2" charset="2"/>
              <a:buChar char="Ø"/>
            </a:pPr>
            <a:r>
              <a:rPr lang="en-US" altLang="en-US" dirty="0" smtClean="0"/>
              <a:t>Taxpayer will know if they have a marketplace exemption</a:t>
            </a:r>
            <a:endParaRPr lang="en-US" altLang="en-US" dirty="0"/>
          </a:p>
        </p:txBody>
      </p:sp>
      <p:sp>
        <p:nvSpPr>
          <p:cNvPr id="2" name="Title 1"/>
          <p:cNvSpPr>
            <a:spLocks noGrp="1"/>
          </p:cNvSpPr>
          <p:nvPr>
            <p:ph type="title"/>
          </p:nvPr>
        </p:nvSpPr>
        <p:spPr/>
        <p:txBody>
          <a:bodyPr/>
          <a:lstStyle/>
          <a:p>
            <a:r>
              <a:rPr lang="en-US" dirty="0" smtClean="0"/>
              <a:t>Marketplace Exemption</a:t>
            </a:r>
            <a:endParaRPr lang="en-US" dirty="0"/>
          </a:p>
        </p:txBody>
      </p:sp>
      <p:sp>
        <p:nvSpPr>
          <p:cNvPr id="6" name="Rectangle 5"/>
          <p:cNvSpPr/>
          <p:nvPr/>
        </p:nvSpPr>
        <p:spPr>
          <a:xfrm>
            <a:off x="9448800" y="1171835"/>
            <a:ext cx="2286000" cy="589598"/>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Pub 4012 Tab H</a:t>
            </a:r>
            <a:endParaRPr lang="en-US"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6" name="Title 5"/>
          <p:cNvSpPr>
            <a:spLocks noGrp="1"/>
          </p:cNvSpPr>
          <p:nvPr>
            <p:ph type="title"/>
          </p:nvPr>
        </p:nvSpPr>
        <p:spPr/>
        <p:txBody>
          <a:bodyPr>
            <a:normAutofit/>
          </a:bodyPr>
          <a:lstStyle/>
          <a:p>
            <a:r>
              <a:rPr lang="en-US" dirty="0" smtClean="0"/>
              <a:t>Easy Exemptions</a:t>
            </a:r>
            <a:endParaRPr lang="en-US" dirty="0"/>
          </a:p>
        </p:txBody>
      </p:sp>
    </p:spTree>
    <p:extLst>
      <p:ext uri="{BB962C8B-B14F-4D97-AF65-F5344CB8AC3E}">
        <p14:creationId xmlns:p14="http://schemas.microsoft.com/office/powerpoint/2010/main" val="83252189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87046" name="Slide Number Placeholder 9"/>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D7DF63-A8DC-4424-977F-1732CA568094}" type="slidenum">
              <a:rPr lang="en-US" altLang="en-US" smtClean="0"/>
              <a:pPr/>
              <a:t>22</a:t>
            </a:fld>
            <a:endParaRPr lang="en-US" altLang="en-US" dirty="0"/>
          </a:p>
        </p:txBody>
      </p:sp>
      <p:sp>
        <p:nvSpPr>
          <p:cNvPr id="3" name="Content Placeholder 2"/>
          <p:cNvSpPr>
            <a:spLocks noGrp="1"/>
          </p:cNvSpPr>
          <p:nvPr>
            <p:ph sz="quarter" idx="12"/>
          </p:nvPr>
        </p:nvSpPr>
        <p:spPr/>
        <p:txBody>
          <a:bodyPr/>
          <a:lstStyle/>
          <a:p>
            <a:r>
              <a:rPr lang="en-US" dirty="0" smtClean="0"/>
              <a:t>Two filing threshold tests</a:t>
            </a:r>
          </a:p>
          <a:p>
            <a:pPr lvl="1"/>
            <a:r>
              <a:rPr lang="en-US" dirty="0" smtClean="0"/>
              <a:t>One for taxpayer’s gross income</a:t>
            </a:r>
          </a:p>
          <a:p>
            <a:pPr lvl="1"/>
            <a:r>
              <a:rPr lang="en-US" dirty="0" smtClean="0"/>
              <a:t>The other for household income</a:t>
            </a:r>
            <a:endParaRPr lang="en-US" dirty="0"/>
          </a:p>
        </p:txBody>
      </p:sp>
      <p:sp>
        <p:nvSpPr>
          <p:cNvPr id="2" name="Title 1"/>
          <p:cNvSpPr>
            <a:spLocks noGrp="1"/>
          </p:cNvSpPr>
          <p:nvPr>
            <p:ph type="title"/>
          </p:nvPr>
        </p:nvSpPr>
        <p:spPr/>
        <p:txBody>
          <a:bodyPr/>
          <a:lstStyle/>
          <a:p>
            <a:r>
              <a:rPr lang="en-US" smtClean="0"/>
              <a:t>Filing Threshold Exemption</a:t>
            </a:r>
            <a:endParaRPr lang="en-US" dirty="0"/>
          </a:p>
        </p:txBody>
      </p:sp>
      <p:sp>
        <p:nvSpPr>
          <p:cNvPr id="5" name="Rectangle 4"/>
          <p:cNvSpPr/>
          <p:nvPr/>
        </p:nvSpPr>
        <p:spPr>
          <a:xfrm>
            <a:off x="1981200" y="4419600"/>
            <a:ext cx="7924800" cy="830997"/>
          </a:xfrm>
          <a:prstGeom prst="rect">
            <a:avLst/>
          </a:prstGeom>
          <a:solidFill>
            <a:schemeClr val="accent2">
              <a:lumMod val="20000"/>
              <a:lumOff val="80000"/>
            </a:schemeClr>
          </a:solid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400" b="1" dirty="0">
                <a:solidFill>
                  <a:prstClr val="black"/>
                </a:solidFill>
              </a:rPr>
              <a:t>Does the taxpayer have income below the filing threshold? </a:t>
            </a:r>
          </a:p>
          <a:p>
            <a:pPr>
              <a:defRPr/>
            </a:pPr>
            <a:r>
              <a:rPr lang="en-US" sz="2400" b="1" i="1" dirty="0" smtClean="0">
                <a:solidFill>
                  <a:prstClr val="black"/>
                </a:solidFill>
              </a:rPr>
              <a:t>Exemption applies </a:t>
            </a:r>
            <a:r>
              <a:rPr lang="en-US" sz="2400" b="1" i="1" dirty="0">
                <a:solidFill>
                  <a:prstClr val="black"/>
                </a:solidFill>
              </a:rPr>
              <a:t>to the entire household for the entire year.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103429"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31ED74-F1F8-49E4-BC93-8333EEF3BF10}" type="slidenum">
              <a:rPr lang="en-US" altLang="en-US" smtClean="0"/>
              <a:pPr/>
              <a:t>23</a:t>
            </a:fld>
            <a:endParaRPr lang="en-US" altLang="en-US" dirty="0"/>
          </a:p>
        </p:txBody>
      </p:sp>
      <p:sp>
        <p:nvSpPr>
          <p:cNvPr id="12" name="Content Placeholder 11"/>
          <p:cNvSpPr>
            <a:spLocks noGrp="1"/>
          </p:cNvSpPr>
          <p:nvPr>
            <p:ph sz="quarter" idx="12"/>
          </p:nvPr>
        </p:nvSpPr>
        <p:spPr/>
        <p:txBody>
          <a:bodyPr>
            <a:normAutofit/>
          </a:bodyPr>
          <a:lstStyle/>
          <a:p>
            <a:r>
              <a:rPr lang="en-US" altLang="en-US" dirty="0" smtClean="0"/>
              <a:t>Tax return gross income below filing threshold</a:t>
            </a:r>
          </a:p>
          <a:p>
            <a:endParaRPr lang="en-US" dirty="0" smtClean="0"/>
          </a:p>
          <a:p>
            <a:endParaRPr lang="en-US" altLang="en-US" dirty="0" smtClean="0"/>
          </a:p>
          <a:p>
            <a:r>
              <a:rPr lang="en-US" altLang="en-US" dirty="0" smtClean="0"/>
              <a:t>Does NOT include any dependent’s income</a:t>
            </a:r>
            <a:endParaRPr lang="en-US" altLang="en-US" dirty="0"/>
          </a:p>
        </p:txBody>
      </p:sp>
      <p:sp>
        <p:nvSpPr>
          <p:cNvPr id="2" name="Title 1"/>
          <p:cNvSpPr>
            <a:spLocks noGrp="1"/>
          </p:cNvSpPr>
          <p:nvPr>
            <p:ph type="title"/>
          </p:nvPr>
        </p:nvSpPr>
        <p:spPr/>
        <p:txBody>
          <a:bodyPr>
            <a:normAutofit/>
          </a:bodyPr>
          <a:lstStyle/>
          <a:p>
            <a:r>
              <a:rPr lang="en-US" dirty="0" smtClean="0"/>
              <a:t>Gross Income Below Filing Threshold</a:t>
            </a:r>
            <a:endParaRPr lang="en-US" dirty="0"/>
          </a:p>
        </p:txBody>
      </p:sp>
      <p:pic>
        <p:nvPicPr>
          <p:cNvPr id="3" name="Picture 2"/>
          <p:cNvPicPr>
            <a:picLocks noChangeAspect="1"/>
          </p:cNvPicPr>
          <p:nvPr/>
        </p:nvPicPr>
        <p:blipFill>
          <a:blip r:embed="rId3">
            <a:extLst/>
          </a:blip>
          <a:stretch>
            <a:fillRect/>
          </a:stretch>
        </p:blipFill>
        <p:spPr>
          <a:xfrm>
            <a:off x="543425" y="3194226"/>
            <a:ext cx="11267575" cy="1682574"/>
          </a:xfrm>
          <a:prstGeom prst="rect">
            <a:avLst/>
          </a:prstGeom>
          <a:ln>
            <a:solidFill>
              <a:schemeClr val="tx1"/>
            </a:solidFill>
          </a:ln>
        </p:spPr>
      </p:pic>
      <p:sp>
        <p:nvSpPr>
          <p:cNvPr id="9" name="Rectangle 8"/>
          <p:cNvSpPr/>
          <p:nvPr/>
        </p:nvSpPr>
        <p:spPr>
          <a:xfrm>
            <a:off x="8829033" y="1183490"/>
            <a:ext cx="19812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rgbClr val="FFFFFF"/>
              </a:solidFill>
            </a:endParaRPr>
          </a:p>
          <a:p>
            <a:pPr algn="ctr"/>
            <a:r>
              <a:rPr lang="en-US" b="1" dirty="0" smtClean="0">
                <a:solidFill>
                  <a:srgbClr val="FFFFFF"/>
                </a:solidFill>
              </a:rPr>
              <a:t>Pub 4012 Tab H</a:t>
            </a:r>
          </a:p>
          <a:p>
            <a:pPr algn="ctr"/>
            <a:endParaRPr lang="en-US" dirty="0"/>
          </a:p>
        </p:txBody>
      </p:sp>
    </p:spTree>
    <p:extLst>
      <p:ext uri="{BB962C8B-B14F-4D97-AF65-F5344CB8AC3E}">
        <p14:creationId xmlns:p14="http://schemas.microsoft.com/office/powerpoint/2010/main" val="150550432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03429"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31ED74-F1F8-49E4-BC93-8333EEF3BF10}" type="slidenum">
              <a:rPr lang="en-US" altLang="en-US" smtClean="0"/>
              <a:pPr/>
              <a:t>24</a:t>
            </a:fld>
            <a:endParaRPr lang="en-US" altLang="en-US" dirty="0"/>
          </a:p>
        </p:txBody>
      </p:sp>
      <p:sp>
        <p:nvSpPr>
          <p:cNvPr id="12" name="Content Placeholder 11"/>
          <p:cNvSpPr>
            <a:spLocks noGrp="1"/>
          </p:cNvSpPr>
          <p:nvPr>
            <p:ph sz="quarter" idx="12"/>
          </p:nvPr>
        </p:nvSpPr>
        <p:spPr/>
        <p:txBody>
          <a:bodyPr>
            <a:normAutofit lnSpcReduction="10000"/>
          </a:bodyPr>
          <a:lstStyle/>
          <a:p>
            <a:r>
              <a:rPr lang="en-US" altLang="en-US" dirty="0" smtClean="0"/>
              <a:t>Computed by TaxSlayer</a:t>
            </a:r>
          </a:p>
          <a:p>
            <a:pPr lvl="1"/>
            <a:r>
              <a:rPr lang="en-US" altLang="en-US" dirty="0" smtClean="0"/>
              <a:t>Starts with total income on the tax return</a:t>
            </a:r>
          </a:p>
          <a:p>
            <a:pPr lvl="1"/>
            <a:r>
              <a:rPr lang="en-US" altLang="en-US" dirty="0" smtClean="0"/>
              <a:t>Adds back expenses shown on Sch C</a:t>
            </a:r>
          </a:p>
          <a:p>
            <a:pPr lvl="2"/>
            <a:r>
              <a:rPr lang="en-US" altLang="en-US" dirty="0" smtClean="0"/>
              <a:t>If splitting a joint business between taxpayer and spouse, do not inflate gross income artificially – such as entering the spouse’s share of income as revenue on their Schedule C and offsetting it with an expense on the taxpayer’s Schedule C</a:t>
            </a:r>
          </a:p>
          <a:p>
            <a:pPr lvl="1"/>
            <a:r>
              <a:rPr lang="en-US" altLang="en-US" dirty="0" smtClean="0"/>
              <a:t>Adds back losses shown on F 8949 or Sch D</a:t>
            </a:r>
          </a:p>
          <a:p>
            <a:pPr lvl="2"/>
            <a:r>
              <a:rPr lang="en-US" altLang="en-US" dirty="0" smtClean="0"/>
              <a:t>If grouped transactions, you need to separate gains from losses</a:t>
            </a:r>
            <a:endParaRPr lang="en-US" altLang="en-US" dirty="0"/>
          </a:p>
        </p:txBody>
      </p:sp>
      <p:sp>
        <p:nvSpPr>
          <p:cNvPr id="2" name="Title 1"/>
          <p:cNvSpPr>
            <a:spLocks noGrp="1"/>
          </p:cNvSpPr>
          <p:nvPr>
            <p:ph type="title"/>
          </p:nvPr>
        </p:nvSpPr>
        <p:spPr/>
        <p:txBody>
          <a:bodyPr/>
          <a:lstStyle/>
          <a:p>
            <a:r>
              <a:rPr lang="en-US" smtClean="0"/>
              <a:t>Gross Income Below Filing Threshold</a:t>
            </a:r>
            <a:endParaRPr lang="en-US" dirty="0"/>
          </a:p>
        </p:txBody>
      </p:sp>
    </p:spTree>
    <p:extLst>
      <p:ext uri="{BB962C8B-B14F-4D97-AF65-F5344CB8AC3E}">
        <p14:creationId xmlns:p14="http://schemas.microsoft.com/office/powerpoint/2010/main" val="167813860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89093"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ED7C5-472B-412F-B07D-80F939E095F4}" type="slidenum">
              <a:rPr lang="en-US" altLang="en-US" smtClean="0"/>
              <a:pPr/>
              <a:t>25</a:t>
            </a:fld>
            <a:endParaRPr lang="en-US" altLang="en-US" dirty="0"/>
          </a:p>
        </p:txBody>
      </p:sp>
      <p:sp>
        <p:nvSpPr>
          <p:cNvPr id="12" name="Content Placeholder 11"/>
          <p:cNvSpPr>
            <a:spLocks noGrp="1"/>
          </p:cNvSpPr>
          <p:nvPr>
            <p:ph sz="quarter" idx="12"/>
          </p:nvPr>
        </p:nvSpPr>
        <p:spPr>
          <a:xfrm>
            <a:off x="1077845" y="2057400"/>
            <a:ext cx="9753600" cy="4023360"/>
          </a:xfrm>
          <a:ln>
            <a:noFill/>
          </a:ln>
        </p:spPr>
        <p:txBody>
          <a:bodyPr vert="horz" lIns="91440" tIns="45720" rIns="91440" bIns="45720" rtlCol="0" anchor="t">
            <a:normAutofit/>
          </a:bodyPr>
          <a:lstStyle/>
          <a:p>
            <a:r>
              <a:rPr lang="en-US" altLang="en-US" dirty="0"/>
              <a:t>Household income below filing threshold, where household income =</a:t>
            </a:r>
          </a:p>
          <a:p>
            <a:endParaRPr lang="en-US" altLang="en-US" sz="5400" dirty="0" smtClean="0"/>
          </a:p>
          <a:p>
            <a:pPr marL="340995" indent="-340995"/>
            <a:r>
              <a:rPr lang="en-US" altLang="en-US" dirty="0" smtClean="0"/>
              <a:t>Include </a:t>
            </a:r>
            <a:r>
              <a:rPr lang="en-US" altLang="en-US" dirty="0"/>
              <a:t>MAGI of </a:t>
            </a:r>
            <a:r>
              <a:rPr lang="en-US" altLang="en-US" b="1" dirty="0"/>
              <a:t>claimed</a:t>
            </a:r>
            <a:r>
              <a:rPr lang="en-US" altLang="en-US" dirty="0"/>
              <a:t> dependents whose gross income is above </a:t>
            </a:r>
            <a:r>
              <a:rPr lang="en-US" altLang="en-US" dirty="0" smtClean="0"/>
              <a:t>the gross income </a:t>
            </a:r>
            <a:r>
              <a:rPr lang="en-US" altLang="en-US" dirty="0"/>
              <a:t>filing threshold</a:t>
            </a:r>
            <a:endParaRPr lang="en-US" altLang="en-US" dirty="0">
              <a:solidFill>
                <a:srgbClr val="0000FF"/>
              </a:solidFill>
              <a:cs typeface="Calibri"/>
            </a:endParaRPr>
          </a:p>
        </p:txBody>
      </p:sp>
      <p:sp>
        <p:nvSpPr>
          <p:cNvPr id="2" name="Title 1"/>
          <p:cNvSpPr>
            <a:spLocks noGrp="1"/>
          </p:cNvSpPr>
          <p:nvPr>
            <p:ph type="title"/>
          </p:nvPr>
        </p:nvSpPr>
        <p:spPr>
          <a:xfrm>
            <a:off x="1066802" y="28835"/>
            <a:ext cx="11277598" cy="1143000"/>
          </a:xfrm>
        </p:spPr>
        <p:txBody>
          <a:bodyPr>
            <a:normAutofit/>
          </a:bodyPr>
          <a:lstStyle/>
          <a:p>
            <a:r>
              <a:rPr lang="en-US" dirty="0" smtClean="0"/>
              <a:t>Household </a:t>
            </a:r>
            <a:r>
              <a:rPr lang="en-US" dirty="0"/>
              <a:t>Income </a:t>
            </a:r>
            <a:r>
              <a:rPr lang="en-US" dirty="0" smtClean="0"/>
              <a:t>Below Filing Threshold</a:t>
            </a:r>
            <a:endParaRPr lang="en-US" dirty="0"/>
          </a:p>
        </p:txBody>
      </p:sp>
      <p:grpSp>
        <p:nvGrpSpPr>
          <p:cNvPr id="6" name="Group 5"/>
          <p:cNvGrpSpPr/>
          <p:nvPr/>
        </p:nvGrpSpPr>
        <p:grpSpPr>
          <a:xfrm>
            <a:off x="1676400" y="3200400"/>
            <a:ext cx="8680807" cy="927286"/>
            <a:chOff x="2736383" y="3225611"/>
            <a:chExt cx="8240427" cy="927286"/>
          </a:xfrm>
        </p:grpSpPr>
        <p:sp>
          <p:nvSpPr>
            <p:cNvPr id="22" name="Rounded Rectangle 21"/>
            <p:cNvSpPr/>
            <p:nvPr/>
          </p:nvSpPr>
          <p:spPr bwMode="auto">
            <a:xfrm>
              <a:off x="8785643" y="3225612"/>
              <a:ext cx="2191167" cy="924487"/>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Excluded Foreign Income</a:t>
              </a:r>
              <a:endParaRPr lang="en-US" altLang="en-US" sz="2800" b="1" dirty="0">
                <a:solidFill>
                  <a:srgbClr val="FFFFFF"/>
                </a:solidFill>
                <a:ea typeface="PMingLiU" panose="02020500000000000000" pitchFamily="18" charset="-120"/>
                <a:cs typeface="Arial" panose="020B0604020202020204" pitchFamily="34" charset="0"/>
              </a:endParaRPr>
            </a:p>
          </p:txBody>
        </p:sp>
        <p:sp>
          <p:nvSpPr>
            <p:cNvPr id="23" name="Rounded Rectangle 22"/>
            <p:cNvSpPr/>
            <p:nvPr/>
          </p:nvSpPr>
          <p:spPr bwMode="auto">
            <a:xfrm>
              <a:off x="4263355" y="3225611"/>
              <a:ext cx="1904999" cy="927286"/>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Adjusted Gross Income </a:t>
              </a:r>
              <a:r>
                <a:rPr lang="en-US" altLang="en-US" b="1" dirty="0" smtClean="0">
                  <a:solidFill>
                    <a:srgbClr val="000000"/>
                  </a:solidFill>
                  <a:ea typeface="PMingLiU" panose="02020500000000000000" pitchFamily="18" charset="-120"/>
                  <a:cs typeface="Arial" panose="020B0604020202020204" pitchFamily="34" charset="0"/>
                </a:rPr>
                <a:t>(</a:t>
              </a:r>
              <a:r>
                <a:rPr lang="en-US" altLang="en-US" b="1" dirty="0">
                  <a:solidFill>
                    <a:srgbClr val="000000"/>
                  </a:solidFill>
                  <a:ea typeface="PMingLiU" panose="02020500000000000000" pitchFamily="18" charset="-120"/>
                  <a:cs typeface="Arial" panose="020B0604020202020204" pitchFamily="34" charset="0"/>
                </a:rPr>
                <a:t>AGI)</a:t>
              </a:r>
              <a:endParaRPr lang="en-US" altLang="en-US" sz="2400" b="1" dirty="0">
                <a:solidFill>
                  <a:srgbClr val="FFFFFF"/>
                </a:solidFill>
                <a:ea typeface="PMingLiU" panose="02020500000000000000" pitchFamily="18" charset="-120"/>
                <a:cs typeface="Arial" panose="020B0604020202020204" pitchFamily="34" charset="0"/>
              </a:endParaRPr>
            </a:p>
          </p:txBody>
        </p:sp>
        <p:sp>
          <p:nvSpPr>
            <p:cNvPr id="25" name="Rounded Rectangle 24"/>
            <p:cNvSpPr/>
            <p:nvPr/>
          </p:nvSpPr>
          <p:spPr bwMode="auto">
            <a:xfrm>
              <a:off x="6538076" y="3225611"/>
              <a:ext cx="1890379" cy="924485"/>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Tax-Exempt Interest</a:t>
              </a:r>
              <a:endParaRPr lang="en-US" altLang="en-US" sz="2800" b="1" dirty="0">
                <a:solidFill>
                  <a:srgbClr val="FFFFFF"/>
                </a:solidFill>
                <a:ea typeface="PMingLiU" panose="02020500000000000000" pitchFamily="18" charset="-120"/>
                <a:cs typeface="Arial" panose="020B0604020202020204" pitchFamily="34" charset="0"/>
              </a:endParaRPr>
            </a:p>
          </p:txBody>
        </p:sp>
        <p:sp>
          <p:nvSpPr>
            <p:cNvPr id="28" name="Rectangle 27"/>
            <p:cNvSpPr/>
            <p:nvPr/>
          </p:nvSpPr>
          <p:spPr bwMode="auto">
            <a:xfrm>
              <a:off x="8455609" y="3475505"/>
              <a:ext cx="302878" cy="5630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800" b="1" dirty="0">
                  <a:solidFill>
                    <a:schemeClr val="accent2">
                      <a:lumMod val="50000"/>
                    </a:schemeClr>
                  </a:solidFill>
                  <a:latin typeface="Arial" panose="020B0604020202020204" pitchFamily="34" charset="0"/>
                  <a:ea typeface="PMingLiU" panose="02020500000000000000" pitchFamily="18" charset="-120"/>
                </a:rPr>
                <a:t>+</a:t>
              </a:r>
              <a:endParaRPr lang="en-US" altLang="en-US" b="1" dirty="0">
                <a:solidFill>
                  <a:schemeClr val="accent2">
                    <a:lumMod val="50000"/>
                  </a:schemeClr>
                </a:solidFill>
                <a:ea typeface="PMingLiU" panose="02020500000000000000" pitchFamily="18" charset="-120"/>
              </a:endParaRPr>
            </a:p>
          </p:txBody>
        </p:sp>
        <p:sp>
          <p:nvSpPr>
            <p:cNvPr id="29" name="Rectangle 28"/>
            <p:cNvSpPr/>
            <p:nvPr/>
          </p:nvSpPr>
          <p:spPr bwMode="auto">
            <a:xfrm>
              <a:off x="6195511" y="3458696"/>
              <a:ext cx="300791" cy="5658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800" b="1" dirty="0">
                  <a:solidFill>
                    <a:schemeClr val="accent2">
                      <a:lumMod val="50000"/>
                    </a:schemeClr>
                  </a:solidFill>
                  <a:latin typeface="Arial" panose="020B0604020202020204" pitchFamily="34" charset="0"/>
                  <a:ea typeface="PMingLiU" panose="02020500000000000000" pitchFamily="18" charset="-120"/>
                </a:rPr>
                <a:t>+</a:t>
              </a:r>
              <a:endParaRPr lang="en-US" altLang="en-US" b="1" dirty="0">
                <a:solidFill>
                  <a:schemeClr val="accent2">
                    <a:lumMod val="50000"/>
                  </a:schemeClr>
                </a:solidFill>
                <a:ea typeface="PMingLiU" panose="02020500000000000000" pitchFamily="18" charset="-120"/>
              </a:endParaRPr>
            </a:p>
          </p:txBody>
        </p:sp>
        <p:sp>
          <p:nvSpPr>
            <p:cNvPr id="30" name="Rounded Rectangle 29"/>
            <p:cNvSpPr/>
            <p:nvPr/>
          </p:nvSpPr>
          <p:spPr bwMode="auto">
            <a:xfrm>
              <a:off x="2736383" y="3225611"/>
              <a:ext cx="1181656" cy="910477"/>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MAGI</a:t>
              </a:r>
              <a:endParaRPr lang="en-US" altLang="en-US" sz="2400" b="1" dirty="0">
                <a:solidFill>
                  <a:srgbClr val="FFFFFF"/>
                </a:solidFill>
                <a:ea typeface="PMingLiU" panose="02020500000000000000" pitchFamily="18" charset="-120"/>
                <a:cs typeface="Arial" panose="020B0604020202020204" pitchFamily="34" charset="0"/>
              </a:endParaRPr>
            </a:p>
          </p:txBody>
        </p:sp>
        <p:sp>
          <p:nvSpPr>
            <p:cNvPr id="32" name="Rectangle 31"/>
            <p:cNvSpPr/>
            <p:nvPr/>
          </p:nvSpPr>
          <p:spPr bwMode="auto">
            <a:xfrm>
              <a:off x="3969501" y="3441889"/>
              <a:ext cx="300791" cy="5658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800" b="1" dirty="0">
                  <a:solidFill>
                    <a:schemeClr val="accent2">
                      <a:lumMod val="50000"/>
                    </a:schemeClr>
                  </a:solidFill>
                  <a:ea typeface="PMingLiU" panose="02020500000000000000" pitchFamily="18" charset="-120"/>
                </a:rPr>
                <a:t>=</a:t>
              </a:r>
              <a:endParaRPr lang="en-US" altLang="en-US" b="1" dirty="0">
                <a:solidFill>
                  <a:schemeClr val="accent2">
                    <a:lumMod val="50000"/>
                  </a:schemeClr>
                </a:solidFill>
                <a:ea typeface="PMingLiU" panose="02020500000000000000" pitchFamily="18" charset="-12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9114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896C4C-9F9B-4871-ABE8-FA3CFB118FD9}" type="slidenum">
              <a:rPr lang="en-US" altLang="en-US" smtClean="0"/>
              <a:pPr/>
              <a:t>26</a:t>
            </a:fld>
            <a:endParaRPr lang="en-US" altLang="en-US" dirty="0"/>
          </a:p>
        </p:txBody>
      </p:sp>
      <p:sp>
        <p:nvSpPr>
          <p:cNvPr id="91139" name="Content Placeholder 2"/>
          <p:cNvSpPr>
            <a:spLocks noGrp="1"/>
          </p:cNvSpPr>
          <p:nvPr>
            <p:ph sz="quarter" idx="12"/>
          </p:nvPr>
        </p:nvSpPr>
        <p:spPr/>
        <p:txBody>
          <a:bodyPr>
            <a:normAutofit/>
          </a:bodyPr>
          <a:lstStyle/>
          <a:p>
            <a:r>
              <a:rPr lang="en-US" altLang="en-US" dirty="0" smtClean="0"/>
              <a:t>Applies to a </a:t>
            </a:r>
            <a:r>
              <a:rPr lang="en-US" altLang="en-US" b="1" dirty="0" smtClean="0"/>
              <a:t>claimed</a:t>
            </a:r>
            <a:r>
              <a:rPr lang="en-US" altLang="en-US" dirty="0" smtClean="0"/>
              <a:t> dependent who is required to file due to gross income only</a:t>
            </a:r>
          </a:p>
          <a:p>
            <a:r>
              <a:rPr lang="en-US" dirty="0" smtClean="0"/>
              <a:t>Enter amounts from returns of all </a:t>
            </a:r>
            <a:r>
              <a:rPr lang="en-US" b="1" dirty="0" smtClean="0"/>
              <a:t>claimed</a:t>
            </a:r>
            <a:r>
              <a:rPr lang="en-US" dirty="0" smtClean="0"/>
              <a:t> dependents </a:t>
            </a:r>
            <a:r>
              <a:rPr lang="en-US" b="1" dirty="0" smtClean="0"/>
              <a:t>if</a:t>
            </a:r>
            <a:r>
              <a:rPr lang="en-US" dirty="0" smtClean="0"/>
              <a:t> they have income over filing threshold</a:t>
            </a:r>
          </a:p>
          <a:p>
            <a:endParaRPr lang="en-US" altLang="en-US" dirty="0"/>
          </a:p>
        </p:txBody>
      </p:sp>
      <p:sp>
        <p:nvSpPr>
          <p:cNvPr id="2" name="Title 1"/>
          <p:cNvSpPr>
            <a:spLocks noGrp="1"/>
          </p:cNvSpPr>
          <p:nvPr>
            <p:ph type="title"/>
          </p:nvPr>
        </p:nvSpPr>
        <p:spPr/>
        <p:txBody>
          <a:bodyPr>
            <a:normAutofit/>
          </a:bodyPr>
          <a:lstStyle/>
          <a:p>
            <a:r>
              <a:rPr lang="en-US" dirty="0" smtClean="0"/>
              <a:t>When to Add Dependents’ Income</a:t>
            </a:r>
            <a:endParaRPr lang="en-US" dirty="0"/>
          </a:p>
        </p:txBody>
      </p:sp>
      <p:sp>
        <p:nvSpPr>
          <p:cNvPr id="13" name="Rectangle 12"/>
          <p:cNvSpPr/>
          <p:nvPr/>
        </p:nvSpPr>
        <p:spPr>
          <a:xfrm>
            <a:off x="9372600" y="1219199"/>
            <a:ext cx="2209800" cy="542233"/>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smtClean="0">
              <a:solidFill>
                <a:schemeClr val="bg1"/>
              </a:solidFill>
            </a:endParaRPr>
          </a:p>
          <a:p>
            <a:pPr algn="ctr"/>
            <a:r>
              <a:rPr lang="en-US" sz="2000" b="1" dirty="0" smtClean="0">
                <a:solidFill>
                  <a:schemeClr val="bg1"/>
                </a:solidFill>
              </a:rPr>
              <a:t>Pub 4012 Tab H</a:t>
            </a:r>
          </a:p>
          <a:p>
            <a:pPr algn="ctr"/>
            <a:endParaRPr lang="en-US" sz="2000" dirty="0"/>
          </a:p>
        </p:txBody>
      </p:sp>
      <p:sp>
        <p:nvSpPr>
          <p:cNvPr id="10" name="Rectangular Callout 9"/>
          <p:cNvSpPr/>
          <p:nvPr/>
        </p:nvSpPr>
        <p:spPr>
          <a:xfrm>
            <a:off x="4038600" y="4572000"/>
            <a:ext cx="3545304" cy="823912"/>
          </a:xfrm>
          <a:prstGeom prst="wedgeRectCallout">
            <a:avLst>
              <a:gd name="adj1" fmla="val -24941"/>
              <a:gd name="adj2" fmla="val -49982"/>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0000FF"/>
                </a:solidFill>
              </a:rPr>
              <a:t>TIP: prepare dependents’ returns first!</a:t>
            </a:r>
          </a:p>
        </p:txBody>
      </p:sp>
    </p:spTree>
    <p:extLst>
      <p:ext uri="{BB962C8B-B14F-4D97-AF65-F5344CB8AC3E}">
        <p14:creationId xmlns:p14="http://schemas.microsoft.com/office/powerpoint/2010/main" val="382227008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10752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DF5DFD-022E-467E-9DA5-D1273986E6F4}" type="slidenum">
              <a:rPr lang="en-US" altLang="en-US" smtClean="0"/>
              <a:pPr/>
              <a:t>27</a:t>
            </a:fld>
            <a:endParaRPr lang="en-US" altLang="en-US" dirty="0"/>
          </a:p>
        </p:txBody>
      </p:sp>
      <p:sp>
        <p:nvSpPr>
          <p:cNvPr id="3" name="Content Placeholder 2"/>
          <p:cNvSpPr>
            <a:spLocks noGrp="1"/>
          </p:cNvSpPr>
          <p:nvPr>
            <p:ph sz="quarter" idx="12"/>
          </p:nvPr>
        </p:nvSpPr>
        <p:spPr/>
        <p:txBody>
          <a:bodyPr/>
          <a:lstStyle/>
          <a:p>
            <a:r>
              <a:rPr lang="en-US" altLang="en-US" dirty="0" smtClean="0"/>
              <a:t>TaxSlayer computes if qualified for filing threshold exemption based on input</a:t>
            </a:r>
          </a:p>
          <a:p>
            <a:r>
              <a:rPr lang="en-US" altLang="en-US" b="1" dirty="0" smtClean="0"/>
              <a:t>Everyone</a:t>
            </a:r>
            <a:r>
              <a:rPr lang="en-US" altLang="en-US" dirty="0" smtClean="0"/>
              <a:t> on the return is exempted for the </a:t>
            </a:r>
            <a:r>
              <a:rPr lang="en-US" altLang="en-US" b="1" dirty="0" smtClean="0"/>
              <a:t>whole</a:t>
            </a:r>
            <a:r>
              <a:rPr lang="en-US" altLang="en-US" dirty="0" smtClean="0"/>
              <a:t> year</a:t>
            </a:r>
          </a:p>
          <a:p>
            <a:r>
              <a:rPr lang="en-US" altLang="en-US" dirty="0" smtClean="0"/>
              <a:t>Don’t need any other exemption and now don’t need Form 8965</a:t>
            </a:r>
          </a:p>
          <a:p>
            <a:endParaRPr lang="en-US" altLang="en-US" dirty="0"/>
          </a:p>
        </p:txBody>
      </p:sp>
      <p:sp>
        <p:nvSpPr>
          <p:cNvPr id="2" name="Title 1"/>
          <p:cNvSpPr>
            <a:spLocks noGrp="1"/>
          </p:cNvSpPr>
          <p:nvPr>
            <p:ph type="title"/>
          </p:nvPr>
        </p:nvSpPr>
        <p:spPr/>
        <p:txBody>
          <a:bodyPr/>
          <a:lstStyle/>
          <a:p>
            <a:r>
              <a:rPr lang="en-US" dirty="0" smtClean="0"/>
              <a:t>Filing Threshold Exemption</a:t>
            </a:r>
            <a:endParaRPr lang="en-US" dirty="0"/>
          </a:p>
        </p:txBody>
      </p:sp>
    </p:spTree>
    <p:extLst>
      <p:ext uri="{BB962C8B-B14F-4D97-AF65-F5344CB8AC3E}">
        <p14:creationId xmlns:p14="http://schemas.microsoft.com/office/powerpoint/2010/main" val="159613254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1177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8152A3-1EA5-4081-A6B6-DA9A50C57C30}" type="slidenum">
              <a:rPr lang="en-US" altLang="en-US" smtClean="0"/>
              <a:pPr/>
              <a:t>28</a:t>
            </a:fld>
            <a:endParaRPr lang="en-US" altLang="en-US" dirty="0"/>
          </a:p>
        </p:txBody>
      </p:sp>
      <p:sp>
        <p:nvSpPr>
          <p:cNvPr id="3" name="Content Placeholder 2"/>
          <p:cNvSpPr>
            <a:spLocks noGrp="1"/>
          </p:cNvSpPr>
          <p:nvPr>
            <p:ph sz="quarter" idx="12"/>
          </p:nvPr>
        </p:nvSpPr>
        <p:spPr/>
        <p:txBody>
          <a:bodyPr>
            <a:normAutofit/>
          </a:bodyPr>
          <a:lstStyle/>
          <a:p>
            <a:r>
              <a:rPr lang="en-US" dirty="0" smtClean="0"/>
              <a:t>Gap must be less than 3 consecutive months</a:t>
            </a:r>
          </a:p>
          <a:p>
            <a:pPr lvl="1"/>
            <a:r>
              <a:rPr lang="en-US" dirty="0" smtClean="0"/>
              <a:t>Exemption does not apply if gap is 3 months or more</a:t>
            </a:r>
          </a:p>
          <a:p>
            <a:pPr lvl="1"/>
            <a:r>
              <a:rPr lang="en-US" dirty="0" smtClean="0"/>
              <a:t>Look back (to 2017) but no need to look forward (to 2019)</a:t>
            </a:r>
          </a:p>
          <a:p>
            <a:r>
              <a:rPr lang="en-US" dirty="0" smtClean="0"/>
              <a:t>If a month is covered by another exemption, it is treated as having coverage and that month is not a gap month</a:t>
            </a:r>
            <a:endParaRPr lang="en-US" dirty="0"/>
          </a:p>
        </p:txBody>
      </p:sp>
      <p:sp>
        <p:nvSpPr>
          <p:cNvPr id="2" name="Title 1"/>
          <p:cNvSpPr>
            <a:spLocks noGrp="1"/>
          </p:cNvSpPr>
          <p:nvPr>
            <p:ph type="title"/>
          </p:nvPr>
        </p:nvSpPr>
        <p:spPr/>
        <p:txBody>
          <a:bodyPr>
            <a:normAutofit/>
          </a:bodyPr>
          <a:lstStyle/>
          <a:p>
            <a:r>
              <a:rPr lang="en-US" altLang="en-US" dirty="0" smtClean="0"/>
              <a:t>Short-Gap in </a:t>
            </a:r>
            <a:r>
              <a:rPr lang="en-US" altLang="en-US" dirty="0"/>
              <a:t>Coverage Exemption</a:t>
            </a:r>
          </a:p>
        </p:txBody>
      </p:sp>
    </p:spTree>
    <p:extLst>
      <p:ext uri="{BB962C8B-B14F-4D97-AF65-F5344CB8AC3E}">
        <p14:creationId xmlns:p14="http://schemas.microsoft.com/office/powerpoint/2010/main" val="1313270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11981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394B7C-0630-4A60-B825-C436A1168587}" type="slidenum">
              <a:rPr lang="en-US" altLang="en-US" smtClean="0"/>
              <a:pPr/>
              <a:t>29</a:t>
            </a:fld>
            <a:endParaRPr lang="en-US" altLang="en-US" dirty="0"/>
          </a:p>
        </p:txBody>
      </p:sp>
      <p:sp>
        <p:nvSpPr>
          <p:cNvPr id="119811" name="Content Placeholder 2"/>
          <p:cNvSpPr>
            <a:spLocks noGrp="1"/>
          </p:cNvSpPr>
          <p:nvPr>
            <p:ph sz="quarter" idx="12"/>
          </p:nvPr>
        </p:nvSpPr>
        <p:spPr/>
        <p:txBody>
          <a:bodyPr>
            <a:normAutofit/>
          </a:bodyPr>
          <a:lstStyle/>
          <a:p>
            <a:r>
              <a:rPr lang="en-US" altLang="en-US" dirty="0"/>
              <a:t>Can use short-gap exemption only once per individual per year</a:t>
            </a:r>
          </a:p>
          <a:p>
            <a:r>
              <a:rPr lang="en-US" altLang="en-US" dirty="0"/>
              <a:t>If two short gaps, short-gap exemption applies to earlier gap</a:t>
            </a:r>
          </a:p>
          <a:p>
            <a:r>
              <a:rPr lang="en-US" altLang="en-US" dirty="0"/>
              <a:t>Can use another exemption for another gap or for adjacent months</a:t>
            </a:r>
          </a:p>
        </p:txBody>
      </p:sp>
      <p:sp>
        <p:nvSpPr>
          <p:cNvPr id="2" name="Title 1"/>
          <p:cNvSpPr>
            <a:spLocks noGrp="1"/>
          </p:cNvSpPr>
          <p:nvPr>
            <p:ph type="title"/>
          </p:nvPr>
        </p:nvSpPr>
        <p:spPr/>
        <p:txBody>
          <a:bodyPr>
            <a:normAutofit/>
          </a:bodyPr>
          <a:lstStyle/>
          <a:p>
            <a:r>
              <a:rPr lang="en-US" dirty="0" smtClean="0"/>
              <a:t>Short-Gap </a:t>
            </a:r>
            <a:r>
              <a:rPr lang="en-US" dirty="0"/>
              <a:t>in </a:t>
            </a:r>
            <a:r>
              <a:rPr lang="en-US" dirty="0" smtClean="0"/>
              <a:t>Coverage</a:t>
            </a:r>
            <a:r>
              <a:rPr lang="en-US" altLang="en-US" dirty="0"/>
              <a:t> Exemption</a:t>
            </a:r>
            <a:endParaRPr lang="en-US" dirty="0"/>
          </a:p>
        </p:txBody>
      </p:sp>
    </p:spTree>
    <p:extLst>
      <p:ext uri="{BB962C8B-B14F-4D97-AF65-F5344CB8AC3E}">
        <p14:creationId xmlns:p14="http://schemas.microsoft.com/office/powerpoint/2010/main" val="259435845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
        <p:nvSpPr>
          <p:cNvPr id="3" name="Slide Number Placeholder 2"/>
          <p:cNvSpPr>
            <a:spLocks noGrp="1"/>
          </p:cNvSpPr>
          <p:nvPr>
            <p:ph type="sldNum" sz="quarter" idx="11"/>
          </p:nvPr>
        </p:nvSpPr>
        <p:spPr/>
        <p:txBody>
          <a:bodyPr/>
          <a:lstStyle/>
          <a:p>
            <a:pPr>
              <a:defRPr/>
            </a:pPr>
            <a:fld id="{9A7DE7B2-8EA6-41E1-94BA-00496E25FD19}" type="slidenum">
              <a:rPr lang="en-US" altLang="en-US" smtClean="0"/>
              <a:pPr>
                <a:defRPr/>
              </a:pPr>
              <a:t>3</a:t>
            </a:fld>
            <a:endParaRPr lang="en-US" altLang="en-US" dirty="0"/>
          </a:p>
        </p:txBody>
      </p:sp>
      <p:sp>
        <p:nvSpPr>
          <p:cNvPr id="4" name="Content Placeholder 3"/>
          <p:cNvSpPr>
            <a:spLocks noGrp="1"/>
          </p:cNvSpPr>
          <p:nvPr>
            <p:ph sz="quarter" idx="12"/>
          </p:nvPr>
        </p:nvSpPr>
        <p:spPr/>
        <p:txBody>
          <a:bodyPr>
            <a:normAutofit fontScale="92500" lnSpcReduction="10000"/>
          </a:bodyPr>
          <a:lstStyle/>
          <a:p>
            <a:r>
              <a:rPr lang="en-US" dirty="0" smtClean="0"/>
              <a:t>Taxpayers can claim a coverage exemption for certain hardships on their returns</a:t>
            </a:r>
          </a:p>
          <a:p>
            <a:pPr lvl="1"/>
            <a:r>
              <a:rPr lang="en-US" dirty="0" smtClean="0"/>
              <a:t>Previously, only the marketplace could grant these exemptions</a:t>
            </a:r>
          </a:p>
          <a:p>
            <a:r>
              <a:rPr lang="en-US" dirty="0" smtClean="0"/>
              <a:t>The check box on Form 1040 can now be checked when the taxpayer, spouse if MFJ, and dependents (claimed or not) have either coverage or an exemption for every month of the year</a:t>
            </a:r>
          </a:p>
          <a:p>
            <a:pPr lvl="1"/>
            <a:r>
              <a:rPr lang="en-US" dirty="0" smtClean="0"/>
              <a:t>Form 8965 is NOT required</a:t>
            </a:r>
            <a:endParaRPr lang="en-US" dirty="0"/>
          </a:p>
        </p:txBody>
      </p:sp>
      <p:sp>
        <p:nvSpPr>
          <p:cNvPr id="5" name="Title 4"/>
          <p:cNvSpPr>
            <a:spLocks noGrp="1"/>
          </p:cNvSpPr>
          <p:nvPr>
            <p:ph type="title"/>
          </p:nvPr>
        </p:nvSpPr>
        <p:spPr/>
        <p:txBody>
          <a:bodyPr/>
          <a:lstStyle/>
          <a:p>
            <a:r>
              <a:rPr lang="en-US" dirty="0" smtClean="0"/>
              <a:t>New for 2018</a:t>
            </a:r>
            <a:endParaRPr lang="en-US" dirty="0"/>
          </a:p>
        </p:txBody>
      </p:sp>
    </p:spTree>
    <p:extLst>
      <p:ext uri="{BB962C8B-B14F-4D97-AF65-F5344CB8AC3E}">
        <p14:creationId xmlns:p14="http://schemas.microsoft.com/office/powerpoint/2010/main" val="322692517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12186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64D1BC-7DF9-4B11-A5BC-3C2D7E1F4218}" type="slidenum">
              <a:rPr lang="en-US" altLang="en-US" smtClean="0"/>
              <a:pPr/>
              <a:t>30</a:t>
            </a:fld>
            <a:endParaRPr lang="en-US" altLang="en-US" dirty="0"/>
          </a:p>
        </p:txBody>
      </p:sp>
      <p:sp>
        <p:nvSpPr>
          <p:cNvPr id="102403" name="Content Placeholder 2"/>
          <p:cNvSpPr>
            <a:spLocks noGrp="1"/>
          </p:cNvSpPr>
          <p:nvPr>
            <p:ph sz="quarter" idx="12"/>
          </p:nvPr>
        </p:nvSpPr>
        <p:spPr>
          <a:xfrm>
            <a:off x="1278833" y="1761432"/>
            <a:ext cx="9753600" cy="4334567"/>
          </a:xfrm>
        </p:spPr>
        <p:txBody>
          <a:bodyPr>
            <a:normAutofit fontScale="92500" lnSpcReduction="20000"/>
          </a:bodyPr>
          <a:lstStyle/>
          <a:p>
            <a:r>
              <a:rPr lang="en-US" altLang="en-US" dirty="0" smtClean="0"/>
              <a:t>Taxpayer: </a:t>
            </a:r>
          </a:p>
          <a:p>
            <a:pPr lvl="1"/>
            <a:r>
              <a:rPr lang="en-US" altLang="en-US" dirty="0" smtClean="0"/>
              <a:t>claimed the short-gap exemption for Dec 2017 only</a:t>
            </a:r>
          </a:p>
          <a:p>
            <a:pPr lvl="1"/>
            <a:r>
              <a:rPr lang="en-US" altLang="en-US" dirty="0" smtClean="0"/>
              <a:t>had no coverage Jan 2018 (and no other exemption)</a:t>
            </a:r>
          </a:p>
          <a:p>
            <a:pPr lvl="1"/>
            <a:r>
              <a:rPr lang="en-US" altLang="en-US" dirty="0" smtClean="0"/>
              <a:t>had coverage Feb – Nov 2018</a:t>
            </a:r>
          </a:p>
          <a:p>
            <a:pPr lvl="1"/>
            <a:r>
              <a:rPr lang="en-US" altLang="en-US" dirty="0" smtClean="0"/>
              <a:t>had no coverage Dec 2018 (and no other exemption)</a:t>
            </a:r>
          </a:p>
          <a:p>
            <a:pPr lvl="1">
              <a:buFont typeface="Wingdings" panose="05000000000000000000" pitchFamily="2" charset="2"/>
              <a:buChar char="Ø"/>
            </a:pPr>
            <a:r>
              <a:rPr lang="en-US" altLang="en-US" dirty="0" smtClean="0"/>
              <a:t>Can use short-gap exemption for Jan 2018 as the total short gap is less than 3 months (Nov 2017 had coverage or another exemption)</a:t>
            </a:r>
          </a:p>
          <a:p>
            <a:pPr lvl="1">
              <a:buFont typeface="Wingdings" panose="05000000000000000000" pitchFamily="2" charset="2"/>
              <a:buChar char="Ø"/>
            </a:pPr>
            <a:r>
              <a:rPr lang="en-US" altLang="en-US" dirty="0" smtClean="0"/>
              <a:t>Cannot use the short-gap exemption for Dec 2018 (only one short-gap exemption per year)</a:t>
            </a:r>
            <a:endParaRPr lang="en-US" altLang="en-US" dirty="0"/>
          </a:p>
        </p:txBody>
      </p:sp>
      <p:sp>
        <p:nvSpPr>
          <p:cNvPr id="2" name="Title 1"/>
          <p:cNvSpPr>
            <a:spLocks noGrp="1"/>
          </p:cNvSpPr>
          <p:nvPr>
            <p:ph type="title"/>
          </p:nvPr>
        </p:nvSpPr>
        <p:spPr/>
        <p:txBody>
          <a:bodyPr/>
          <a:lstStyle/>
          <a:p>
            <a:r>
              <a:rPr lang="en-US" dirty="0" smtClean="0"/>
              <a:t>Short Gap Exemption Example 1</a:t>
            </a:r>
            <a:endParaRPr lang="en-US" dirty="0"/>
          </a:p>
        </p:txBody>
      </p:sp>
    </p:spTree>
    <p:extLst>
      <p:ext uri="{BB962C8B-B14F-4D97-AF65-F5344CB8AC3E}">
        <p14:creationId xmlns:p14="http://schemas.microsoft.com/office/powerpoint/2010/main" val="41045090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12390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6A0697-31EF-45D3-8EA9-7EFFAD93B31D}" type="slidenum">
              <a:rPr lang="en-US" altLang="en-US" smtClean="0"/>
              <a:pPr/>
              <a:t>31</a:t>
            </a:fld>
            <a:endParaRPr lang="en-US" altLang="en-US" dirty="0"/>
          </a:p>
        </p:txBody>
      </p:sp>
      <p:sp>
        <p:nvSpPr>
          <p:cNvPr id="3" name="Content Placeholder 2"/>
          <p:cNvSpPr>
            <a:spLocks noGrp="1"/>
          </p:cNvSpPr>
          <p:nvPr>
            <p:ph sz="quarter" idx="12"/>
          </p:nvPr>
        </p:nvSpPr>
        <p:spPr/>
        <p:txBody>
          <a:bodyPr>
            <a:normAutofit/>
          </a:bodyPr>
          <a:lstStyle/>
          <a:p>
            <a:r>
              <a:rPr lang="en-US" dirty="0" smtClean="0"/>
              <a:t>Taxpayer:</a:t>
            </a:r>
          </a:p>
          <a:p>
            <a:pPr lvl="1"/>
            <a:r>
              <a:rPr lang="en-US" dirty="0" smtClean="0"/>
              <a:t>had no insurance Dec 2017 – Feb 2018</a:t>
            </a:r>
          </a:p>
          <a:p>
            <a:pPr lvl="1"/>
            <a:r>
              <a:rPr lang="en-US" dirty="0" smtClean="0"/>
              <a:t>claimed short-gap exemption for Dec 2017</a:t>
            </a:r>
          </a:p>
          <a:p>
            <a:pPr lvl="1"/>
            <a:r>
              <a:rPr lang="en-US" dirty="0" smtClean="0"/>
              <a:t>had coverage Mar – Dec 2018</a:t>
            </a:r>
          </a:p>
          <a:p>
            <a:pPr lvl="1">
              <a:buFont typeface="Wingdings" panose="05000000000000000000" pitchFamily="2" charset="2"/>
              <a:buChar char="Ø"/>
            </a:pPr>
            <a:r>
              <a:rPr lang="en-US" dirty="0" smtClean="0"/>
              <a:t>Even though only 2 months of gap in 2017, cannot use short-gap exemption for Jan - Feb 2018 as total gap is 3 months or more</a:t>
            </a:r>
            <a:endParaRPr lang="en-US" dirty="0"/>
          </a:p>
        </p:txBody>
      </p:sp>
      <p:sp>
        <p:nvSpPr>
          <p:cNvPr id="2" name="Title 1"/>
          <p:cNvSpPr>
            <a:spLocks noGrp="1"/>
          </p:cNvSpPr>
          <p:nvPr>
            <p:ph type="title"/>
          </p:nvPr>
        </p:nvSpPr>
        <p:spPr/>
        <p:txBody>
          <a:bodyPr/>
          <a:lstStyle/>
          <a:p>
            <a:r>
              <a:rPr lang="en-US" dirty="0" smtClean="0"/>
              <a:t>Short Gap Exemption Example 2</a:t>
            </a:r>
            <a:endParaRPr lang="en-US" dirty="0"/>
          </a:p>
        </p:txBody>
      </p:sp>
      <p:sp>
        <p:nvSpPr>
          <p:cNvPr id="5" name="Rectangular Callout 4"/>
          <p:cNvSpPr/>
          <p:nvPr/>
        </p:nvSpPr>
        <p:spPr>
          <a:xfrm>
            <a:off x="5410200" y="1295400"/>
            <a:ext cx="5867400" cy="914400"/>
          </a:xfrm>
          <a:prstGeom prst="wedgeRectCallout">
            <a:avLst>
              <a:gd name="adj1" fmla="val 15397"/>
              <a:gd name="adj2" fmla="val -49694"/>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i="1" dirty="0">
                <a:solidFill>
                  <a:srgbClr val="0000FF"/>
                </a:solidFill>
              </a:rPr>
              <a:t>Hint</a:t>
            </a:r>
            <a:r>
              <a:rPr lang="en-US" sz="2400" b="1" dirty="0">
                <a:solidFill>
                  <a:srgbClr val="0000FF"/>
                </a:solidFill>
              </a:rPr>
              <a:t>: If short-gap exemption might apply for January 2018, check the 2017 return!</a:t>
            </a:r>
          </a:p>
        </p:txBody>
      </p:sp>
    </p:spTree>
    <p:extLst>
      <p:ext uri="{BB962C8B-B14F-4D97-AF65-F5344CB8AC3E}">
        <p14:creationId xmlns:p14="http://schemas.microsoft.com/office/powerpoint/2010/main" val="15904663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12595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687566A-8DDF-4384-BE5D-0610490F90F4}" type="slidenum">
              <a:rPr lang="en-US" altLang="en-US" smtClean="0"/>
              <a:pPr/>
              <a:t>32</a:t>
            </a:fld>
            <a:endParaRPr lang="en-US" altLang="en-US" dirty="0"/>
          </a:p>
        </p:txBody>
      </p:sp>
      <p:sp>
        <p:nvSpPr>
          <p:cNvPr id="3" name="Content Placeholder 2"/>
          <p:cNvSpPr>
            <a:spLocks noGrp="1"/>
          </p:cNvSpPr>
          <p:nvPr>
            <p:ph sz="quarter" idx="12"/>
          </p:nvPr>
        </p:nvSpPr>
        <p:spPr/>
        <p:txBody>
          <a:bodyPr>
            <a:normAutofit/>
          </a:bodyPr>
          <a:lstStyle/>
          <a:p>
            <a:r>
              <a:rPr lang="en-US" dirty="0" smtClean="0"/>
              <a:t>Taxpayer:</a:t>
            </a:r>
          </a:p>
          <a:p>
            <a:pPr lvl="1"/>
            <a:r>
              <a:rPr lang="en-US" dirty="0" smtClean="0"/>
              <a:t>Had no insurance Jan – Jun 2018 </a:t>
            </a:r>
          </a:p>
          <a:p>
            <a:pPr lvl="1"/>
            <a:r>
              <a:rPr lang="en-US" dirty="0"/>
              <a:t>W</a:t>
            </a:r>
            <a:r>
              <a:rPr lang="en-US" dirty="0" smtClean="0"/>
              <a:t>as incarcerated Jan – Apr 2018</a:t>
            </a:r>
          </a:p>
          <a:p>
            <a:pPr lvl="1">
              <a:buFont typeface="Wingdings" panose="05000000000000000000" pitchFamily="2" charset="2"/>
              <a:buChar char="Ø"/>
            </a:pPr>
            <a:r>
              <a:rPr lang="en-US" dirty="0" smtClean="0"/>
              <a:t>Claim incarceration exemption for Jan – Apr (treated has having coverage)</a:t>
            </a:r>
          </a:p>
          <a:p>
            <a:pPr lvl="1">
              <a:buFont typeface="Wingdings" panose="05000000000000000000" pitchFamily="2" charset="2"/>
              <a:buChar char="Ø"/>
            </a:pPr>
            <a:r>
              <a:rPr lang="en-US" dirty="0" smtClean="0"/>
              <a:t>Can claim short-gap exemption for May and June 2018</a:t>
            </a:r>
            <a:endParaRPr lang="en-US" dirty="0"/>
          </a:p>
        </p:txBody>
      </p:sp>
      <p:sp>
        <p:nvSpPr>
          <p:cNvPr id="2" name="Title 1"/>
          <p:cNvSpPr>
            <a:spLocks noGrp="1"/>
          </p:cNvSpPr>
          <p:nvPr>
            <p:ph type="title"/>
          </p:nvPr>
        </p:nvSpPr>
        <p:spPr/>
        <p:txBody>
          <a:bodyPr/>
          <a:lstStyle/>
          <a:p>
            <a:r>
              <a:rPr lang="en-US" dirty="0" smtClean="0"/>
              <a:t>Short Gap Exemption Example 3</a:t>
            </a:r>
            <a:endParaRPr lang="en-US" dirty="0"/>
          </a:p>
        </p:txBody>
      </p:sp>
    </p:spTree>
    <p:extLst>
      <p:ext uri="{BB962C8B-B14F-4D97-AF65-F5344CB8AC3E}">
        <p14:creationId xmlns:p14="http://schemas.microsoft.com/office/powerpoint/2010/main" val="1068024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5053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BE1381-3F9F-47AC-A14B-26993079999D}" type="slidenum">
              <a:rPr lang="en-US" altLang="en-US" smtClean="0"/>
              <a:pPr/>
              <a:t>33</a:t>
            </a:fld>
            <a:endParaRPr lang="en-US" altLang="en-US" dirty="0"/>
          </a:p>
        </p:txBody>
      </p:sp>
      <p:sp>
        <p:nvSpPr>
          <p:cNvPr id="150531" name="Content Placeholder 2"/>
          <p:cNvSpPr>
            <a:spLocks noGrp="1"/>
          </p:cNvSpPr>
          <p:nvPr>
            <p:ph sz="quarter" idx="12"/>
          </p:nvPr>
        </p:nvSpPr>
        <p:spPr/>
        <p:txBody>
          <a:bodyPr/>
          <a:lstStyle/>
          <a:p>
            <a:r>
              <a:rPr lang="en-US" altLang="en-US" smtClean="0"/>
              <a:t>A Health Care Sharing Ministry is a tax-exempt organization acting as a clearinghouse for those who have medical expenses and those who desire to share those medical expenses </a:t>
            </a:r>
          </a:p>
          <a:p>
            <a:r>
              <a:rPr lang="en-US" altLang="en-US" smtClean="0"/>
              <a:t>Taxpayer will know if they are a ministry member (or can call the ministry)</a:t>
            </a:r>
          </a:p>
          <a:p>
            <a:r>
              <a:rPr lang="en-US" altLang="en-US" smtClean="0"/>
              <a:t>Exemption applies to months of ministry membership</a:t>
            </a:r>
            <a:endParaRPr lang="en-US" altLang="en-US" dirty="0"/>
          </a:p>
        </p:txBody>
      </p:sp>
      <p:sp>
        <p:nvSpPr>
          <p:cNvPr id="2" name="Title 1"/>
          <p:cNvSpPr>
            <a:spLocks noGrp="1"/>
          </p:cNvSpPr>
          <p:nvPr>
            <p:ph type="title"/>
          </p:nvPr>
        </p:nvSpPr>
        <p:spPr/>
        <p:txBody>
          <a:bodyPr/>
          <a:lstStyle/>
          <a:p>
            <a:r>
              <a:rPr lang="en-US" altLang="en-US" smtClean="0"/>
              <a:t>Health Care Sharing Ministry Exemption</a:t>
            </a:r>
            <a:endParaRPr lang="en-US" altLang="en-US" dirty="0"/>
          </a:p>
        </p:txBody>
      </p:sp>
    </p:spTree>
    <p:extLst>
      <p:ext uri="{BB962C8B-B14F-4D97-AF65-F5344CB8AC3E}">
        <p14:creationId xmlns:p14="http://schemas.microsoft.com/office/powerpoint/2010/main" val="172460168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152581"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3641D3-26CB-4E2A-8CDB-53F365A55D30}" type="slidenum">
              <a:rPr lang="en-US" altLang="en-US" smtClean="0"/>
              <a:pPr/>
              <a:t>34</a:t>
            </a:fld>
            <a:endParaRPr lang="en-US" altLang="en-US" dirty="0"/>
          </a:p>
        </p:txBody>
      </p:sp>
      <p:sp>
        <p:nvSpPr>
          <p:cNvPr id="152579" name="Content Placeholder 5"/>
          <p:cNvSpPr>
            <a:spLocks noGrp="1"/>
          </p:cNvSpPr>
          <p:nvPr>
            <p:ph sz="quarter" idx="12"/>
          </p:nvPr>
        </p:nvSpPr>
        <p:spPr/>
        <p:txBody>
          <a:bodyPr>
            <a:normAutofit/>
          </a:bodyPr>
          <a:lstStyle/>
          <a:p>
            <a:r>
              <a:rPr lang="en-US" altLang="en-US" dirty="0"/>
              <a:t>Member of a Federally-recognized Indian tribe, including</a:t>
            </a:r>
          </a:p>
          <a:p>
            <a:pPr lvl="1"/>
            <a:r>
              <a:rPr lang="en-US" altLang="en-US" dirty="0"/>
              <a:t>Alaska Native Claims Settlement Act (ANCSA) Corporation Shareholder (regional or village)</a:t>
            </a:r>
          </a:p>
          <a:p>
            <a:pPr lvl="1"/>
            <a:r>
              <a:rPr lang="en-US" altLang="en-US" dirty="0"/>
              <a:t>Otherwise eligible for services through an Indian health care provider or the Indian Health </a:t>
            </a:r>
            <a:r>
              <a:rPr lang="en-US" altLang="en-US" dirty="0" smtClean="0"/>
              <a:t>Service</a:t>
            </a:r>
          </a:p>
          <a:p>
            <a:r>
              <a:rPr lang="en-US" altLang="en-US" dirty="0" smtClean="0"/>
              <a:t>Taxpayer </a:t>
            </a:r>
            <a:r>
              <a:rPr lang="en-US" altLang="en-US" dirty="0"/>
              <a:t>will know if they qualify</a:t>
            </a:r>
          </a:p>
          <a:p>
            <a:pPr lvl="1"/>
            <a:endParaRPr lang="en-US" altLang="en-US" dirty="0"/>
          </a:p>
        </p:txBody>
      </p:sp>
      <p:sp>
        <p:nvSpPr>
          <p:cNvPr id="2" name="Title 1"/>
          <p:cNvSpPr>
            <a:spLocks noGrp="1"/>
          </p:cNvSpPr>
          <p:nvPr>
            <p:ph type="title"/>
          </p:nvPr>
        </p:nvSpPr>
        <p:spPr/>
        <p:txBody>
          <a:bodyPr>
            <a:normAutofit/>
          </a:bodyPr>
          <a:lstStyle/>
          <a:p>
            <a:r>
              <a:rPr lang="en-US" altLang="en-US" dirty="0" smtClean="0"/>
              <a:t>Member </a:t>
            </a:r>
            <a:r>
              <a:rPr lang="en-US" altLang="en-US" dirty="0"/>
              <a:t>of </a:t>
            </a:r>
            <a:r>
              <a:rPr lang="en-US" altLang="en-US" dirty="0" smtClean="0"/>
              <a:t>Indian </a:t>
            </a:r>
            <a:r>
              <a:rPr lang="en-US" altLang="en-US" dirty="0"/>
              <a:t>Tribe Exemption</a:t>
            </a:r>
          </a:p>
        </p:txBody>
      </p:sp>
    </p:spTree>
    <p:extLst>
      <p:ext uri="{BB962C8B-B14F-4D97-AF65-F5344CB8AC3E}">
        <p14:creationId xmlns:p14="http://schemas.microsoft.com/office/powerpoint/2010/main" val="137945831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15667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451261-B9A1-4B19-92FE-18A677F09854}" type="slidenum">
              <a:rPr lang="en-US" altLang="en-US" smtClean="0"/>
              <a:pPr/>
              <a:t>35</a:t>
            </a:fld>
            <a:endParaRPr lang="en-US" altLang="en-US" dirty="0"/>
          </a:p>
        </p:txBody>
      </p:sp>
      <p:sp>
        <p:nvSpPr>
          <p:cNvPr id="3" name="Content Placeholder 2"/>
          <p:cNvSpPr>
            <a:spLocks noGrp="1"/>
          </p:cNvSpPr>
          <p:nvPr>
            <p:ph sz="quarter" idx="12"/>
          </p:nvPr>
        </p:nvSpPr>
        <p:spPr/>
        <p:txBody>
          <a:bodyPr>
            <a:normAutofit fontScale="92500"/>
          </a:bodyPr>
          <a:lstStyle/>
          <a:p>
            <a:r>
              <a:rPr lang="en-US" dirty="0" smtClean="0"/>
              <a:t>Includes being in a jail, prison, or similar penal institution or correctional facility after the disposition of charges</a:t>
            </a:r>
          </a:p>
          <a:p>
            <a:r>
              <a:rPr lang="en-US" dirty="0" smtClean="0"/>
              <a:t>Does not include </a:t>
            </a:r>
          </a:p>
          <a:p>
            <a:pPr lvl="1"/>
            <a:r>
              <a:rPr lang="en-US" dirty="0" smtClean="0"/>
              <a:t>Time in jail pending disposition of charges (being held but not convicted of a crime)</a:t>
            </a:r>
          </a:p>
          <a:p>
            <a:pPr lvl="1"/>
            <a:r>
              <a:rPr lang="en-US" dirty="0" smtClean="0"/>
              <a:t>Time in probation, parole, or home confinement</a:t>
            </a:r>
          </a:p>
          <a:p>
            <a:r>
              <a:rPr lang="en-US" dirty="0" smtClean="0"/>
              <a:t>One day of incarceration satisfies the test for the full month</a:t>
            </a:r>
            <a:endParaRPr lang="en-US" dirty="0"/>
          </a:p>
        </p:txBody>
      </p:sp>
      <p:sp>
        <p:nvSpPr>
          <p:cNvPr id="2" name="Title 1"/>
          <p:cNvSpPr>
            <a:spLocks noGrp="1"/>
          </p:cNvSpPr>
          <p:nvPr>
            <p:ph type="title"/>
          </p:nvPr>
        </p:nvSpPr>
        <p:spPr/>
        <p:txBody>
          <a:bodyPr>
            <a:normAutofit/>
          </a:bodyPr>
          <a:lstStyle/>
          <a:p>
            <a:r>
              <a:rPr lang="en-US" altLang="en-US" dirty="0"/>
              <a:t>Incarceration Exemption</a:t>
            </a:r>
          </a:p>
        </p:txBody>
      </p:sp>
    </p:spTree>
    <p:extLst>
      <p:ext uri="{BB962C8B-B14F-4D97-AF65-F5344CB8AC3E}">
        <p14:creationId xmlns:p14="http://schemas.microsoft.com/office/powerpoint/2010/main" val="31015103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13414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0C2128B-A19E-46EC-91D9-2BFFE5F5A5A6}" type="slidenum">
              <a:rPr lang="en-US" altLang="en-US" smtClean="0"/>
              <a:pPr/>
              <a:t>36</a:t>
            </a:fld>
            <a:endParaRPr lang="en-US" altLang="en-US" dirty="0"/>
          </a:p>
        </p:txBody>
      </p:sp>
      <p:sp>
        <p:nvSpPr>
          <p:cNvPr id="3" name="Content Placeholder 2"/>
          <p:cNvSpPr>
            <a:spLocks noGrp="1"/>
          </p:cNvSpPr>
          <p:nvPr>
            <p:ph sz="quarter" idx="12"/>
          </p:nvPr>
        </p:nvSpPr>
        <p:spPr/>
        <p:txBody>
          <a:bodyPr/>
          <a:lstStyle/>
          <a:p>
            <a:r>
              <a:rPr lang="en-US" altLang="en-US" dirty="0" smtClean="0"/>
              <a:t>Most often seen scenario for this exemption code:</a:t>
            </a:r>
          </a:p>
          <a:p>
            <a:pPr marL="191010" indent="0">
              <a:buNone/>
            </a:pPr>
            <a:r>
              <a:rPr lang="en-US" altLang="en-US" dirty="0" smtClean="0"/>
              <a:t>Not a U.S. citizen, not a U.S. national, and not lawfully present in the U.S.</a:t>
            </a:r>
          </a:p>
          <a:p>
            <a:pPr lvl="1"/>
            <a:r>
              <a:rPr lang="en-US" altLang="en-US" dirty="0" smtClean="0"/>
              <a:t>Includes DACA immigrants</a:t>
            </a:r>
          </a:p>
        </p:txBody>
      </p:sp>
      <p:sp>
        <p:nvSpPr>
          <p:cNvPr id="2" name="Title 1"/>
          <p:cNvSpPr>
            <a:spLocks noGrp="1"/>
          </p:cNvSpPr>
          <p:nvPr>
            <p:ph type="title"/>
          </p:nvPr>
        </p:nvSpPr>
        <p:spPr/>
        <p:txBody>
          <a:bodyPr>
            <a:normAutofit fontScale="90000"/>
          </a:bodyPr>
          <a:lstStyle/>
          <a:p>
            <a:r>
              <a:rPr lang="en-US" altLang="en-US" dirty="0" smtClean="0"/>
              <a:t>Noncitizens or Citizen Living Abroad Exemption</a:t>
            </a:r>
            <a:endParaRPr lang="en-US" alt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3824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9632C8-79EC-4672-93CF-7BC63EBCF33D}" type="slidenum">
              <a:rPr lang="en-US" altLang="en-US" smtClean="0"/>
              <a:pPr/>
              <a:t>37</a:t>
            </a:fld>
            <a:endParaRPr lang="en-US" altLang="en-US" dirty="0"/>
          </a:p>
        </p:txBody>
      </p:sp>
      <p:sp>
        <p:nvSpPr>
          <p:cNvPr id="138243" name="Content Placeholder 2"/>
          <p:cNvSpPr>
            <a:spLocks noGrp="1"/>
          </p:cNvSpPr>
          <p:nvPr>
            <p:ph sz="quarter" idx="12"/>
          </p:nvPr>
        </p:nvSpPr>
        <p:spPr/>
        <p:txBody>
          <a:bodyPr/>
          <a:lstStyle/>
          <a:p>
            <a:r>
              <a:rPr lang="en-US" altLang="en-US" dirty="0" smtClean="0"/>
              <a:t>A nonresident alien, including </a:t>
            </a:r>
          </a:p>
          <a:p>
            <a:pPr lvl="1"/>
            <a:r>
              <a:rPr lang="en-US" altLang="en-US" dirty="0" smtClean="0"/>
              <a:t>a dual-status alien in the first year of residency and</a:t>
            </a:r>
          </a:p>
          <a:p>
            <a:pPr lvl="1"/>
            <a:r>
              <a:rPr lang="en-US" altLang="en-US" dirty="0" smtClean="0"/>
              <a:t>a nonresident alien or dual-status nonresident alien who elects to file a joint return with a spouse</a:t>
            </a:r>
            <a:endParaRPr lang="en-US" altLang="en-US" dirty="0"/>
          </a:p>
        </p:txBody>
      </p:sp>
      <p:sp>
        <p:nvSpPr>
          <p:cNvPr id="2" name="Title 1"/>
          <p:cNvSpPr>
            <a:spLocks noGrp="1"/>
          </p:cNvSpPr>
          <p:nvPr>
            <p:ph type="title"/>
          </p:nvPr>
        </p:nvSpPr>
        <p:spPr/>
        <p:txBody>
          <a:bodyPr>
            <a:normAutofit fontScale="90000"/>
          </a:bodyPr>
          <a:lstStyle/>
          <a:p>
            <a:r>
              <a:rPr lang="en-US" smtClean="0"/>
              <a:t>Noncitizens or Citizen Living Abroad Exemption</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4029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1EAAA8-F12C-47B9-A747-7803177FDB36}" type="slidenum">
              <a:rPr lang="en-US" altLang="en-US" smtClean="0"/>
              <a:pPr/>
              <a:t>38</a:t>
            </a:fld>
            <a:endParaRPr lang="en-US" altLang="en-US" dirty="0"/>
          </a:p>
        </p:txBody>
      </p:sp>
      <p:sp>
        <p:nvSpPr>
          <p:cNvPr id="140291" name="Content Placeholder 2"/>
          <p:cNvSpPr>
            <a:spLocks noGrp="1"/>
          </p:cNvSpPr>
          <p:nvPr>
            <p:ph sz="quarter" idx="12"/>
          </p:nvPr>
        </p:nvSpPr>
        <p:spPr/>
        <p:txBody>
          <a:bodyPr/>
          <a:lstStyle/>
          <a:p>
            <a:r>
              <a:rPr lang="en-US" altLang="en-US" smtClean="0"/>
              <a:t>ITIN is not the same as unlawfully present</a:t>
            </a:r>
          </a:p>
          <a:p>
            <a:r>
              <a:rPr lang="en-US" altLang="en-US" smtClean="0"/>
              <a:t>SS number is not the same as lawfully present </a:t>
            </a:r>
          </a:p>
          <a:p>
            <a:pPr lvl="1"/>
            <a:r>
              <a:rPr lang="en-US" altLang="en-US" smtClean="0"/>
              <a:t>Example: DACA (dream act) individuals have SS numbers, but are not lawfully present</a:t>
            </a:r>
          </a:p>
          <a:p>
            <a:r>
              <a:rPr lang="en-US" altLang="en-US" smtClean="0"/>
              <a:t>Need to ask status in the interview</a:t>
            </a:r>
          </a:p>
          <a:p>
            <a:endParaRPr lang="en-US" altLang="en-US" dirty="0"/>
          </a:p>
        </p:txBody>
      </p:sp>
      <p:sp>
        <p:nvSpPr>
          <p:cNvPr id="2" name="Title 1"/>
          <p:cNvSpPr>
            <a:spLocks noGrp="1"/>
          </p:cNvSpPr>
          <p:nvPr>
            <p:ph type="title"/>
          </p:nvPr>
        </p:nvSpPr>
        <p:spPr/>
        <p:txBody>
          <a:bodyPr>
            <a:normAutofit fontScale="90000"/>
          </a:bodyPr>
          <a:lstStyle/>
          <a:p>
            <a:r>
              <a:rPr lang="en-US" smtClean="0"/>
              <a:t>Noncitizens or Citizen Living Abroad Exemption</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4234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31DDCA-FA1C-451C-8603-67DD8F6DCB97}" type="slidenum">
              <a:rPr lang="en-US" altLang="en-US" smtClean="0"/>
              <a:pPr/>
              <a:t>39</a:t>
            </a:fld>
            <a:endParaRPr lang="en-US" altLang="en-US" dirty="0"/>
          </a:p>
        </p:txBody>
      </p:sp>
      <p:sp>
        <p:nvSpPr>
          <p:cNvPr id="142339" name="Content Placeholder 2"/>
          <p:cNvSpPr>
            <a:spLocks noGrp="1"/>
          </p:cNvSpPr>
          <p:nvPr>
            <p:ph sz="quarter" idx="12"/>
          </p:nvPr>
        </p:nvSpPr>
        <p:spPr/>
        <p:txBody>
          <a:bodyPr/>
          <a:lstStyle/>
          <a:p>
            <a:r>
              <a:rPr lang="en-US" altLang="en-US" dirty="0" smtClean="0"/>
              <a:t>Applies per individual </a:t>
            </a:r>
          </a:p>
          <a:p>
            <a:r>
              <a:rPr lang="en-US" altLang="en-US" dirty="0" smtClean="0"/>
              <a:t>Applies to months of such status</a:t>
            </a:r>
            <a:endParaRPr lang="en-US" altLang="en-US" dirty="0"/>
          </a:p>
        </p:txBody>
      </p:sp>
      <p:sp>
        <p:nvSpPr>
          <p:cNvPr id="2" name="Title 1"/>
          <p:cNvSpPr>
            <a:spLocks noGrp="1"/>
          </p:cNvSpPr>
          <p:nvPr>
            <p:ph type="title"/>
          </p:nvPr>
        </p:nvSpPr>
        <p:spPr/>
        <p:txBody>
          <a:bodyPr>
            <a:normAutofit fontScale="90000"/>
          </a:bodyPr>
          <a:lstStyle/>
          <a:p>
            <a:r>
              <a:rPr lang="en-US" smtClean="0"/>
              <a:t>Noncitizens or Citizen Living Abroad Exemption</a:t>
            </a:r>
            <a:endParaRPr lang="en-US" dirty="0"/>
          </a:p>
        </p:txBody>
      </p:sp>
      <p:sp>
        <p:nvSpPr>
          <p:cNvPr id="3" name="Rectangular Callout 2"/>
          <p:cNvSpPr/>
          <p:nvPr/>
        </p:nvSpPr>
        <p:spPr>
          <a:xfrm>
            <a:off x="2819400" y="3505200"/>
            <a:ext cx="5715000" cy="1752600"/>
          </a:xfrm>
          <a:prstGeom prst="wedgeRectCallout">
            <a:avLst>
              <a:gd name="adj1" fmla="val -20833"/>
              <a:gd name="adj2" fmla="val 4969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700" dirty="0">
                <a:ln>
                  <a:solidFill>
                    <a:srgbClr val="0000FF"/>
                  </a:solidFill>
                </a:ln>
                <a:solidFill>
                  <a:srgbClr val="0000FF"/>
                </a:solidFill>
              </a:rPr>
              <a:t>Check the Exemption Reference </a:t>
            </a:r>
            <a:r>
              <a:rPr lang="en-US" sz="2700" dirty="0" smtClean="0">
                <a:ln>
                  <a:solidFill>
                    <a:srgbClr val="0000FF"/>
                  </a:solidFill>
                </a:ln>
                <a:solidFill>
                  <a:srgbClr val="0000FF"/>
                </a:solidFill>
              </a:rPr>
              <a:t>Guide in NTTC-modified Pub 4012 </a:t>
            </a:r>
            <a:r>
              <a:rPr lang="en-US" sz="2700" dirty="0">
                <a:ln>
                  <a:solidFill>
                    <a:srgbClr val="0000FF"/>
                  </a:solidFill>
                </a:ln>
                <a:solidFill>
                  <a:srgbClr val="0000FF"/>
                </a:solidFill>
              </a:rPr>
              <a:t>for who is covered by the exemption and duration of exemption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4</a:t>
            </a:fld>
            <a:endParaRPr lang="en-US" altLang="en-US" dirty="0"/>
          </a:p>
        </p:txBody>
      </p:sp>
      <p:sp>
        <p:nvSpPr>
          <p:cNvPr id="5" name="Content Placeholder 4"/>
          <p:cNvSpPr>
            <a:spLocks noGrp="1"/>
          </p:cNvSpPr>
          <p:nvPr>
            <p:ph sz="quarter" idx="12"/>
          </p:nvPr>
        </p:nvSpPr>
        <p:spPr/>
        <p:txBody>
          <a:bodyPr>
            <a:normAutofit/>
          </a:bodyPr>
          <a:lstStyle/>
          <a:p>
            <a:r>
              <a:rPr lang="en-US" dirty="0" smtClean="0"/>
              <a:t>Everyone should have health insurance (MEC)</a:t>
            </a:r>
          </a:p>
          <a:p>
            <a:r>
              <a:rPr lang="en-US" dirty="0" smtClean="0"/>
              <a:t>If you don’t have health insurance, you should have an exemption</a:t>
            </a:r>
          </a:p>
          <a:p>
            <a:r>
              <a:rPr lang="en-US" dirty="0" smtClean="0"/>
              <a:t>If you don’t have insurance or an exemption, you must pay a shared responsibility payment (SRP)</a:t>
            </a:r>
            <a:endParaRPr lang="en-US" dirty="0"/>
          </a:p>
        </p:txBody>
      </p:sp>
      <p:sp>
        <p:nvSpPr>
          <p:cNvPr id="2" name="Title 1"/>
          <p:cNvSpPr>
            <a:spLocks noGrp="1"/>
          </p:cNvSpPr>
          <p:nvPr>
            <p:ph type="title"/>
          </p:nvPr>
        </p:nvSpPr>
        <p:spPr/>
        <p:txBody>
          <a:bodyPr/>
          <a:lstStyle/>
          <a:p>
            <a:r>
              <a:rPr lang="en-US" dirty="0" smtClean="0"/>
              <a:t>Three Main Elements</a:t>
            </a:r>
            <a:endParaRPr lang="en-US" dirty="0"/>
          </a:p>
        </p:txBody>
      </p:sp>
    </p:spTree>
    <p:extLst>
      <p:ext uri="{BB962C8B-B14F-4D97-AF65-F5344CB8AC3E}">
        <p14:creationId xmlns:p14="http://schemas.microsoft.com/office/powerpoint/2010/main" val="1859288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3414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0C2128B-A19E-46EC-91D9-2BFFE5F5A5A6}" type="slidenum">
              <a:rPr lang="en-US" altLang="en-US" smtClean="0"/>
              <a:pPr/>
              <a:t>40</a:t>
            </a:fld>
            <a:endParaRPr lang="en-US" altLang="en-US" dirty="0"/>
          </a:p>
        </p:txBody>
      </p:sp>
      <p:sp>
        <p:nvSpPr>
          <p:cNvPr id="3" name="Content Placeholder 2"/>
          <p:cNvSpPr>
            <a:spLocks noGrp="1"/>
          </p:cNvSpPr>
          <p:nvPr>
            <p:ph sz="quarter" idx="12"/>
          </p:nvPr>
        </p:nvSpPr>
        <p:spPr/>
        <p:txBody>
          <a:bodyPr>
            <a:normAutofit fontScale="92500" lnSpcReduction="20000"/>
          </a:bodyPr>
          <a:lstStyle/>
          <a:p>
            <a:r>
              <a:rPr lang="en-US" altLang="en-US" dirty="0" smtClean="0"/>
              <a:t>Exemption applies also to:</a:t>
            </a:r>
          </a:p>
          <a:p>
            <a:pPr lvl="1"/>
            <a:r>
              <a:rPr lang="en-US" altLang="en-US" dirty="0" smtClean="0"/>
              <a:t>A bona fide resident of a U.S. territory</a:t>
            </a:r>
          </a:p>
          <a:p>
            <a:pPr lvl="1"/>
            <a:r>
              <a:rPr lang="en-US" altLang="en-US" dirty="0" smtClean="0"/>
              <a:t>A resident alien who was a citizen of a foreign country with which the U.S. has an income tax treaty with a nondiscrimination clause, and who was a bona fide resident of a foreign country for the tax year</a:t>
            </a:r>
          </a:p>
          <a:p>
            <a:pPr lvl="1"/>
            <a:r>
              <a:rPr lang="en-US" altLang="en-US" dirty="0" smtClean="0"/>
              <a:t>A U.S. citizen or resident who spent at least 330 full days outside of the U.S. during a 12-month period</a:t>
            </a:r>
          </a:p>
          <a:p>
            <a:pPr lvl="1"/>
            <a:r>
              <a:rPr lang="en-US" altLang="en-US" dirty="0" smtClean="0"/>
              <a:t>A U.S. citizen who is a bona fide resident of a foreign country or U.S. territory</a:t>
            </a:r>
          </a:p>
          <a:p>
            <a:endParaRPr lang="en-US" altLang="en-US" dirty="0"/>
          </a:p>
        </p:txBody>
      </p:sp>
      <p:sp>
        <p:nvSpPr>
          <p:cNvPr id="2" name="Title 1"/>
          <p:cNvSpPr>
            <a:spLocks noGrp="1"/>
          </p:cNvSpPr>
          <p:nvPr>
            <p:ph type="title"/>
          </p:nvPr>
        </p:nvSpPr>
        <p:spPr/>
        <p:txBody>
          <a:bodyPr>
            <a:normAutofit fontScale="90000"/>
          </a:bodyPr>
          <a:lstStyle/>
          <a:p>
            <a:r>
              <a:rPr lang="en-US" altLang="en-US" smtClean="0"/>
              <a:t>Noncitizens or Citizen Living Abroad Exemption</a:t>
            </a:r>
            <a:endParaRPr lang="en-US" altLang="en-US" dirty="0"/>
          </a:p>
        </p:txBody>
      </p:sp>
      <p:sp>
        <p:nvSpPr>
          <p:cNvPr id="4" name="Rectangle 3"/>
          <p:cNvSpPr/>
          <p:nvPr/>
        </p:nvSpPr>
        <p:spPr>
          <a:xfrm>
            <a:off x="9525000" y="1171835"/>
            <a:ext cx="1905000" cy="4283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t>Pub 4012 Tab H</a:t>
            </a:r>
          </a:p>
        </p:txBody>
      </p:sp>
    </p:spTree>
    <p:extLst>
      <p:ext uri="{BB962C8B-B14F-4D97-AF65-F5344CB8AC3E}">
        <p14:creationId xmlns:p14="http://schemas.microsoft.com/office/powerpoint/2010/main" val="2306538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464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EA5F69-745E-418B-AD4A-491B78B3E482}" type="slidenum">
              <a:rPr lang="en-US" altLang="en-US" smtClean="0"/>
              <a:pPr/>
              <a:t>41</a:t>
            </a:fld>
            <a:endParaRPr lang="en-US" altLang="en-US" dirty="0"/>
          </a:p>
        </p:txBody>
      </p:sp>
      <p:sp>
        <p:nvSpPr>
          <p:cNvPr id="3" name="Content Placeholder 2"/>
          <p:cNvSpPr>
            <a:spLocks noGrp="1"/>
          </p:cNvSpPr>
          <p:nvPr>
            <p:ph sz="quarter" idx="12"/>
          </p:nvPr>
        </p:nvSpPr>
        <p:spPr/>
        <p:txBody>
          <a:bodyPr/>
          <a:lstStyle/>
          <a:p>
            <a:r>
              <a:rPr lang="en-US" altLang="en-US" dirty="0" smtClean="0"/>
              <a:t>Greta lived in the U.S. the whole year but did not get her lawful status until June 15, 2018; her MEC started in August.</a:t>
            </a:r>
          </a:p>
          <a:p>
            <a:r>
              <a:rPr lang="en-US" altLang="en-US" dirty="0" smtClean="0"/>
              <a:t>Is Greta eligible for an exemption?</a:t>
            </a:r>
          </a:p>
        </p:txBody>
      </p:sp>
      <p:sp>
        <p:nvSpPr>
          <p:cNvPr id="2" name="Title 1"/>
          <p:cNvSpPr>
            <a:spLocks noGrp="1"/>
          </p:cNvSpPr>
          <p:nvPr>
            <p:ph type="title"/>
          </p:nvPr>
        </p:nvSpPr>
        <p:spPr/>
        <p:txBody>
          <a:bodyPr>
            <a:normAutofit fontScale="90000"/>
          </a:bodyPr>
          <a:lstStyle/>
          <a:p>
            <a:r>
              <a:rPr lang="en-US" smtClean="0"/>
              <a:t>Noncitizens or Citizen Living Abroad Exemption</a:t>
            </a:r>
            <a:endParaRPr lang="en-US" dirty="0"/>
          </a:p>
        </p:txBody>
      </p:sp>
      <p:sp>
        <p:nvSpPr>
          <p:cNvPr id="12" name="TextBox 11"/>
          <p:cNvSpPr txBox="1"/>
          <p:nvPr/>
        </p:nvSpPr>
        <p:spPr>
          <a:xfrm>
            <a:off x="1278833" y="4307465"/>
            <a:ext cx="9601200" cy="1477328"/>
          </a:xfrm>
          <a:prstGeom prst="rect">
            <a:avLst/>
          </a:prstGeom>
          <a:noFill/>
        </p:spPr>
        <p:txBody>
          <a:bodyPr wrap="square" rtlCol="0">
            <a:spAutoFit/>
          </a:bodyPr>
          <a:lstStyle/>
          <a:p>
            <a:r>
              <a:rPr lang="en-US" altLang="en-US" sz="3000" b="1" dirty="0" smtClean="0">
                <a:solidFill>
                  <a:srgbClr val="0000FF"/>
                </a:solidFill>
              </a:rPr>
              <a:t>Greta can claim the unlawfully present exemption for January through June and she can claim the short gap exemption for July</a:t>
            </a:r>
            <a:endParaRPr lang="en-US" altLang="en-US" sz="3000" b="1" dirty="0">
              <a:solidFill>
                <a:srgbClr val="0000FF"/>
              </a:solidFill>
            </a:endParaRPr>
          </a:p>
        </p:txBody>
      </p:sp>
    </p:spTree>
    <p:extLst>
      <p:ext uri="{BB962C8B-B14F-4D97-AF65-F5344CB8AC3E}">
        <p14:creationId xmlns:p14="http://schemas.microsoft.com/office/powerpoint/2010/main" val="1835873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5872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D417297-4E46-4FF6-9530-E9CEB2EB0760}" type="slidenum">
              <a:rPr lang="en-US" altLang="en-US" smtClean="0"/>
              <a:pPr/>
              <a:t>42</a:t>
            </a:fld>
            <a:endParaRPr lang="en-US" altLang="en-US" dirty="0"/>
          </a:p>
        </p:txBody>
      </p:sp>
      <p:sp>
        <p:nvSpPr>
          <p:cNvPr id="158723" name="Content Placeholder 2"/>
          <p:cNvSpPr>
            <a:spLocks noGrp="1"/>
          </p:cNvSpPr>
          <p:nvPr>
            <p:ph sz="quarter" idx="12"/>
          </p:nvPr>
        </p:nvSpPr>
        <p:spPr/>
        <p:txBody>
          <a:bodyPr/>
          <a:lstStyle/>
          <a:p>
            <a:r>
              <a:rPr lang="en-US" altLang="en-US" dirty="0" smtClean="0"/>
              <a:t>Exempt for months of and before birth or adoption, or of and after death – examples:</a:t>
            </a:r>
          </a:p>
          <a:p>
            <a:pPr lvl="1"/>
            <a:r>
              <a:rPr lang="en-US" altLang="en-US" dirty="0" smtClean="0"/>
              <a:t>Baby born in August 2018 needs to have coverage or an exemption starting September 2018</a:t>
            </a:r>
          </a:p>
          <a:p>
            <a:pPr lvl="1"/>
            <a:r>
              <a:rPr lang="en-US" altLang="en-US" dirty="0" smtClean="0"/>
              <a:t>Dependent parent who died in January 2018 qualifies for the exemption for all months of 2018</a:t>
            </a:r>
          </a:p>
          <a:p>
            <a:pPr lvl="1"/>
            <a:endParaRPr lang="en-US" altLang="en-US" dirty="0" smtClean="0"/>
          </a:p>
        </p:txBody>
      </p:sp>
      <p:sp>
        <p:nvSpPr>
          <p:cNvPr id="2" name="Title 1"/>
          <p:cNvSpPr>
            <a:spLocks noGrp="1"/>
          </p:cNvSpPr>
          <p:nvPr>
            <p:ph type="title"/>
          </p:nvPr>
        </p:nvSpPr>
        <p:spPr/>
        <p:txBody>
          <a:bodyPr/>
          <a:lstStyle/>
          <a:p>
            <a:r>
              <a:rPr lang="en-US" altLang="en-US" smtClean="0"/>
              <a:t>Adopted, Born or Died Exemption</a:t>
            </a:r>
            <a:endParaRPr lang="en-US" alt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2800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493248-5006-447A-A6BB-7C89D1AF081C}" type="slidenum">
              <a:rPr lang="en-US" altLang="en-US" smtClean="0"/>
              <a:pPr/>
              <a:t>43</a:t>
            </a:fld>
            <a:endParaRPr lang="en-US" altLang="en-US" dirty="0"/>
          </a:p>
        </p:txBody>
      </p:sp>
      <p:sp>
        <p:nvSpPr>
          <p:cNvPr id="128003" name="Content Placeholder 2"/>
          <p:cNvSpPr>
            <a:spLocks noGrp="1"/>
          </p:cNvSpPr>
          <p:nvPr>
            <p:ph sz="quarter" idx="12"/>
          </p:nvPr>
        </p:nvSpPr>
        <p:spPr/>
        <p:txBody>
          <a:bodyPr>
            <a:normAutofit/>
          </a:bodyPr>
          <a:lstStyle/>
          <a:p>
            <a:r>
              <a:rPr lang="en-US" altLang="en-US" dirty="0" smtClean="0"/>
              <a:t>At any time during 2018, resided (lived) in a state that did not expand Medicaid</a:t>
            </a:r>
            <a:endParaRPr lang="en-US" dirty="0" smtClean="0"/>
          </a:p>
          <a:p>
            <a:r>
              <a:rPr lang="en-US" altLang="en-US" dirty="0" smtClean="0"/>
              <a:t>Household income (adding only claimed dependents’ MAGI if they must file a return) is less than 138% of federal poverty line (FPL) based on household size (using </a:t>
            </a:r>
            <a:r>
              <a:rPr lang="en-US" altLang="en-US" dirty="0" smtClean="0"/>
              <a:t>individuals shown on Form 1040 page 1)</a:t>
            </a:r>
            <a:endParaRPr lang="en-US" altLang="en-US" dirty="0" smtClean="0"/>
          </a:p>
        </p:txBody>
      </p:sp>
      <p:sp>
        <p:nvSpPr>
          <p:cNvPr id="2" name="Title 1"/>
          <p:cNvSpPr>
            <a:spLocks noGrp="1"/>
          </p:cNvSpPr>
          <p:nvPr>
            <p:ph type="title"/>
          </p:nvPr>
        </p:nvSpPr>
        <p:spPr/>
        <p:txBody>
          <a:bodyPr/>
          <a:lstStyle/>
          <a:p>
            <a:r>
              <a:rPr lang="en-US" altLang="en-US" smtClean="0"/>
              <a:t>Medicaid Non-expansion State Exemption</a:t>
            </a:r>
            <a:endParaRPr lang="en-US" alt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3005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06F55F-A6A4-45C0-B2E1-19B1594930EC}" type="slidenum">
              <a:rPr lang="en-US" altLang="en-US" smtClean="0"/>
              <a:pPr/>
              <a:t>44</a:t>
            </a:fld>
            <a:endParaRPr lang="en-US" altLang="en-US" dirty="0"/>
          </a:p>
        </p:txBody>
      </p:sp>
      <p:sp>
        <p:nvSpPr>
          <p:cNvPr id="130051" name="Content Placeholder 2"/>
          <p:cNvSpPr>
            <a:spLocks noGrp="1"/>
          </p:cNvSpPr>
          <p:nvPr>
            <p:ph sz="quarter" idx="12"/>
          </p:nvPr>
        </p:nvSpPr>
        <p:spPr/>
        <p:txBody>
          <a:bodyPr/>
          <a:lstStyle/>
          <a:p>
            <a:r>
              <a:rPr lang="en-US" altLang="en-US" dirty="0" smtClean="0"/>
              <a:t>Household income includes</a:t>
            </a:r>
          </a:p>
          <a:p>
            <a:endParaRPr lang="en-US" altLang="en-US" dirty="0" smtClean="0"/>
          </a:p>
          <a:p>
            <a:r>
              <a:rPr lang="en-US" altLang="en-US" dirty="0" smtClean="0"/>
              <a:t>Untaxed SS refers to amount reported on SSA-1099 only</a:t>
            </a:r>
          </a:p>
          <a:p>
            <a:r>
              <a:rPr lang="en-US" altLang="en-US" dirty="0" smtClean="0"/>
              <a:t>Includes the income of claimed dependents who have a filing requirement</a:t>
            </a:r>
          </a:p>
          <a:p>
            <a:r>
              <a:rPr lang="en-US" altLang="en-US" dirty="0" smtClean="0"/>
              <a:t>Same MAGI as used for the Premium Tax Credit</a:t>
            </a:r>
            <a:endParaRPr lang="en-US" altLang="en-US" dirty="0"/>
          </a:p>
        </p:txBody>
      </p:sp>
      <p:sp>
        <p:nvSpPr>
          <p:cNvPr id="2" name="Title 1"/>
          <p:cNvSpPr>
            <a:spLocks noGrp="1"/>
          </p:cNvSpPr>
          <p:nvPr>
            <p:ph type="title"/>
          </p:nvPr>
        </p:nvSpPr>
        <p:spPr/>
        <p:txBody>
          <a:bodyPr/>
          <a:lstStyle/>
          <a:p>
            <a:r>
              <a:rPr lang="en-US" smtClean="0"/>
              <a:t>Medicaid Non-expansion State Exemption</a:t>
            </a:r>
            <a:endParaRPr lang="en-US" dirty="0"/>
          </a:p>
        </p:txBody>
      </p:sp>
      <p:grpSp>
        <p:nvGrpSpPr>
          <p:cNvPr id="9" name="Group 8"/>
          <p:cNvGrpSpPr/>
          <p:nvPr/>
        </p:nvGrpSpPr>
        <p:grpSpPr>
          <a:xfrm>
            <a:off x="1676400" y="2362200"/>
            <a:ext cx="9027459" cy="946317"/>
            <a:chOff x="1828800" y="2339788"/>
            <a:chExt cx="9027459" cy="946317"/>
          </a:xfrm>
        </p:grpSpPr>
        <p:sp>
          <p:nvSpPr>
            <p:cNvPr id="5" name="Rectangle 4"/>
            <p:cNvSpPr/>
            <p:nvPr/>
          </p:nvSpPr>
          <p:spPr>
            <a:xfrm>
              <a:off x="8608465" y="2339788"/>
              <a:ext cx="2247794" cy="946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bwMode="auto">
            <a:xfrm>
              <a:off x="1828800" y="2424279"/>
              <a:ext cx="1687511" cy="809624"/>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Adjusted Gross </a:t>
              </a:r>
              <a:r>
                <a:rPr lang="en-US" altLang="en-US" sz="2000" b="1" dirty="0" smtClean="0">
                  <a:solidFill>
                    <a:srgbClr val="000000"/>
                  </a:solidFill>
                  <a:ea typeface="PMingLiU" panose="02020500000000000000" pitchFamily="18" charset="-120"/>
                  <a:cs typeface="Arial" panose="020B0604020202020204" pitchFamily="34" charset="0"/>
                </a:rPr>
                <a:t>Income </a:t>
              </a:r>
              <a:r>
                <a:rPr lang="en-US" altLang="en-US" b="1" dirty="0" smtClean="0">
                  <a:solidFill>
                    <a:srgbClr val="000000"/>
                  </a:solidFill>
                  <a:ea typeface="PMingLiU" panose="02020500000000000000" pitchFamily="18" charset="-120"/>
                  <a:cs typeface="Arial" panose="020B0604020202020204" pitchFamily="34" charset="0"/>
                </a:rPr>
                <a:t>(AGI)</a:t>
              </a:r>
              <a:endParaRPr lang="en-US" altLang="en-US" sz="2400" b="1" dirty="0">
                <a:solidFill>
                  <a:srgbClr val="FFFFFF"/>
                </a:solidFill>
                <a:ea typeface="PMingLiU" panose="02020500000000000000" pitchFamily="18" charset="-120"/>
                <a:cs typeface="Arial" panose="020B0604020202020204" pitchFamily="34" charset="0"/>
              </a:endParaRPr>
            </a:p>
          </p:txBody>
        </p:sp>
        <p:sp>
          <p:nvSpPr>
            <p:cNvPr id="40" name="Rounded Rectangle 39"/>
            <p:cNvSpPr/>
            <p:nvPr/>
          </p:nvSpPr>
          <p:spPr bwMode="auto">
            <a:xfrm>
              <a:off x="3964240" y="2424279"/>
              <a:ext cx="1674560" cy="808038"/>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Tax-Exempt Interest</a:t>
              </a:r>
              <a:endParaRPr lang="en-US" altLang="en-US" sz="2800" b="1" dirty="0">
                <a:solidFill>
                  <a:srgbClr val="FFFFFF"/>
                </a:solidFill>
                <a:ea typeface="PMingLiU" panose="02020500000000000000" pitchFamily="18" charset="-120"/>
                <a:cs typeface="Arial" panose="020B0604020202020204" pitchFamily="34" charset="0"/>
              </a:endParaRPr>
            </a:p>
          </p:txBody>
        </p:sp>
        <p:sp>
          <p:nvSpPr>
            <p:cNvPr id="41" name="Rounded Rectangle 40"/>
            <p:cNvSpPr/>
            <p:nvPr/>
          </p:nvSpPr>
          <p:spPr bwMode="auto">
            <a:xfrm>
              <a:off x="6212392" y="2424279"/>
              <a:ext cx="1941008" cy="80803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Excluded Foreign Income</a:t>
              </a:r>
              <a:endParaRPr lang="en-US" altLang="en-US" sz="2800" b="1" dirty="0">
                <a:solidFill>
                  <a:srgbClr val="FFFFFF"/>
                </a:solidFill>
                <a:ea typeface="PMingLiU" panose="02020500000000000000" pitchFamily="18" charset="-120"/>
                <a:cs typeface="Arial" panose="020B0604020202020204" pitchFamily="34" charset="0"/>
              </a:endParaRPr>
            </a:p>
          </p:txBody>
        </p:sp>
        <p:sp>
          <p:nvSpPr>
            <p:cNvPr id="42" name="Rounded Rectangle 41"/>
            <p:cNvSpPr/>
            <p:nvPr/>
          </p:nvSpPr>
          <p:spPr bwMode="auto">
            <a:xfrm>
              <a:off x="8659705" y="2414754"/>
              <a:ext cx="2158487" cy="809626"/>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Untaxed Social Security Benefits</a:t>
              </a:r>
              <a:endParaRPr lang="en-US" altLang="en-US" sz="2800" b="1" dirty="0">
                <a:solidFill>
                  <a:srgbClr val="FFFFFF"/>
                </a:solidFill>
                <a:ea typeface="PMingLiU" panose="02020500000000000000" pitchFamily="18" charset="-120"/>
                <a:cs typeface="Arial" panose="020B0604020202020204" pitchFamily="34" charset="0"/>
              </a:endParaRPr>
            </a:p>
          </p:txBody>
        </p:sp>
        <p:sp>
          <p:nvSpPr>
            <p:cNvPr id="43" name="Rectangle 42"/>
            <p:cNvSpPr/>
            <p:nvPr/>
          </p:nvSpPr>
          <p:spPr bwMode="auto">
            <a:xfrm>
              <a:off x="8305799" y="2673517"/>
              <a:ext cx="228601" cy="319087"/>
            </a:xfrm>
            <a:prstGeom prst="rect">
              <a:avLst/>
            </a:prstGeom>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a:solidFill>
                    <a:schemeClr val="accent2">
                      <a:lumMod val="50000"/>
                    </a:schemeClr>
                  </a:solidFill>
                  <a:latin typeface="Arial" panose="020B0604020202020204" pitchFamily="34" charset="0"/>
                  <a:ea typeface="PMingLiU" panose="02020500000000000000" pitchFamily="18" charset="-120"/>
                </a:rPr>
                <a:t>+</a:t>
              </a:r>
              <a:endParaRPr lang="en-US" altLang="en-US" sz="1200" b="1" dirty="0">
                <a:solidFill>
                  <a:schemeClr val="accent2">
                    <a:lumMod val="50000"/>
                  </a:schemeClr>
                </a:solidFill>
                <a:ea typeface="PMingLiU" panose="02020500000000000000" pitchFamily="18" charset="-120"/>
              </a:endParaRPr>
            </a:p>
          </p:txBody>
        </p:sp>
        <p:sp>
          <p:nvSpPr>
            <p:cNvPr id="44" name="Rectangle 43"/>
            <p:cNvSpPr/>
            <p:nvPr/>
          </p:nvSpPr>
          <p:spPr bwMode="auto">
            <a:xfrm>
              <a:off x="5749819" y="2708442"/>
              <a:ext cx="230187" cy="319087"/>
            </a:xfrm>
            <a:prstGeom prst="rect">
              <a:avLst/>
            </a:prstGeom>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a:solidFill>
                    <a:schemeClr val="accent2">
                      <a:lumMod val="50000"/>
                    </a:schemeClr>
                  </a:solidFill>
                  <a:latin typeface="Arial" panose="020B0604020202020204" pitchFamily="34" charset="0"/>
                  <a:ea typeface="PMingLiU" panose="02020500000000000000" pitchFamily="18" charset="-120"/>
                </a:rPr>
                <a:t>+</a:t>
              </a:r>
              <a:endParaRPr lang="en-US" altLang="en-US" sz="1200" b="1" dirty="0">
                <a:solidFill>
                  <a:schemeClr val="accent2">
                    <a:lumMod val="50000"/>
                  </a:schemeClr>
                </a:solidFill>
                <a:ea typeface="PMingLiU" panose="02020500000000000000" pitchFamily="18" charset="-120"/>
              </a:endParaRPr>
            </a:p>
          </p:txBody>
        </p:sp>
        <p:sp>
          <p:nvSpPr>
            <p:cNvPr id="45" name="Rectangle 44"/>
            <p:cNvSpPr/>
            <p:nvPr/>
          </p:nvSpPr>
          <p:spPr bwMode="auto">
            <a:xfrm>
              <a:off x="3581400" y="2698917"/>
              <a:ext cx="228601" cy="320675"/>
            </a:xfrm>
            <a:prstGeom prst="rect">
              <a:avLst/>
            </a:prstGeom>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a:solidFill>
                    <a:schemeClr val="accent2">
                      <a:lumMod val="50000"/>
                    </a:schemeClr>
                  </a:solidFill>
                  <a:latin typeface="Arial" panose="020B0604020202020204" pitchFamily="34" charset="0"/>
                  <a:ea typeface="PMingLiU" panose="02020500000000000000" pitchFamily="18" charset="-120"/>
                </a:rPr>
                <a:t>+</a:t>
              </a:r>
              <a:endParaRPr lang="en-US" altLang="en-US" sz="1200" b="1" dirty="0">
                <a:solidFill>
                  <a:schemeClr val="accent2">
                    <a:lumMod val="50000"/>
                  </a:schemeClr>
                </a:solidFill>
                <a:ea typeface="PMingLiU" panose="02020500000000000000" pitchFamily="18" charset="-120"/>
              </a:endParaRPr>
            </a:p>
          </p:txBody>
        </p:sp>
      </p:grpSp>
      <p:sp>
        <p:nvSpPr>
          <p:cNvPr id="14" name="Rectangle 13"/>
          <p:cNvSpPr/>
          <p:nvPr/>
        </p:nvSpPr>
        <p:spPr>
          <a:xfrm>
            <a:off x="9067800" y="1171835"/>
            <a:ext cx="2743200" cy="5807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t>Pub 4012 Tab H Worksheet</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8112EE-58E9-47EF-BBAF-B1E97B02CAF0}"/>
              </a:ext>
            </a:extLst>
          </p:cNvPr>
          <p:cNvSpPr>
            <a:spLocks noGrp="1"/>
          </p:cNvSpPr>
          <p:nvPr>
            <p:ph type="ftr" sz="quarter" idx="10"/>
          </p:nvPr>
        </p:nvSpPr>
        <p:spPr/>
        <p:txBody>
          <a:bodyPr/>
          <a:lstStyle/>
          <a:p>
            <a:r>
              <a:rPr lang="en-US" smtClean="0"/>
              <a:t>NTTC Training – TY2018</a:t>
            </a:r>
            <a:endParaRPr lang="en-US" dirty="0"/>
          </a:p>
        </p:txBody>
      </p:sp>
      <p:sp>
        <p:nvSpPr>
          <p:cNvPr id="3" name="Slide Number Placeholder 2">
            <a:extLst>
              <a:ext uri="{FF2B5EF4-FFF2-40B4-BE49-F238E27FC236}">
                <a16:creationId xmlns:a16="http://schemas.microsoft.com/office/drawing/2014/main" id="{D06BCE80-932B-4C51-8038-C6B212AE465F}"/>
              </a:ext>
            </a:extLst>
          </p:cNvPr>
          <p:cNvSpPr>
            <a:spLocks noGrp="1"/>
          </p:cNvSpPr>
          <p:nvPr>
            <p:ph type="sldNum" sz="quarter" idx="11"/>
          </p:nvPr>
        </p:nvSpPr>
        <p:spPr/>
        <p:txBody>
          <a:bodyPr/>
          <a:lstStyle/>
          <a:p>
            <a:fld id="{9A7DE7B2-8EA6-41E1-94BA-00496E25FD19}" type="slidenum">
              <a:rPr lang="en-US" altLang="en-US" smtClean="0"/>
              <a:pPr/>
              <a:t>45</a:t>
            </a:fld>
            <a:endParaRPr lang="en-US" altLang="en-US" dirty="0"/>
          </a:p>
        </p:txBody>
      </p:sp>
      <p:sp>
        <p:nvSpPr>
          <p:cNvPr id="4" name="Content Placeholder 3">
            <a:extLst>
              <a:ext uri="{FF2B5EF4-FFF2-40B4-BE49-F238E27FC236}">
                <a16:creationId xmlns:a16="http://schemas.microsoft.com/office/drawing/2014/main" id="{0B77E9E3-28E9-47A7-B305-81B1B78E312C}"/>
              </a:ext>
            </a:extLst>
          </p:cNvPr>
          <p:cNvSpPr>
            <a:spLocks noGrp="1"/>
          </p:cNvSpPr>
          <p:nvPr>
            <p:ph sz="quarter" idx="12"/>
          </p:nvPr>
        </p:nvSpPr>
        <p:spPr/>
        <p:txBody>
          <a:bodyPr>
            <a:normAutofit/>
          </a:bodyPr>
          <a:lstStyle/>
          <a:p>
            <a:r>
              <a:rPr lang="en-US" dirty="0" smtClean="0"/>
              <a:t>Enter all income data and compute household MAGI</a:t>
            </a:r>
          </a:p>
          <a:p>
            <a:pPr lvl="1"/>
            <a:r>
              <a:rPr lang="en-US" dirty="0" smtClean="0"/>
              <a:t>Can look at F8962 for MAGI</a:t>
            </a:r>
          </a:p>
          <a:p>
            <a:r>
              <a:rPr lang="en-US" dirty="0" smtClean="0"/>
              <a:t>If </a:t>
            </a:r>
            <a:r>
              <a:rPr lang="en-US" dirty="0" smtClean="0">
                <a:solidFill>
                  <a:srgbClr val="0000FF"/>
                </a:solidFill>
              </a:rPr>
              <a:t>household income </a:t>
            </a:r>
            <a:r>
              <a:rPr lang="en-US" dirty="0" smtClean="0"/>
              <a:t>is below 138% FPL, exemption applies for the full year </a:t>
            </a:r>
            <a:r>
              <a:rPr lang="en-US" altLang="en-US" dirty="0" smtClean="0"/>
              <a:t>for </a:t>
            </a:r>
            <a:r>
              <a:rPr lang="en-US" altLang="en-US" dirty="0"/>
              <a:t>taxpayer and everyone listed on page 1 of Form </a:t>
            </a:r>
            <a:r>
              <a:rPr lang="en-US" altLang="en-US" dirty="0" smtClean="0"/>
              <a:t>1040</a:t>
            </a:r>
            <a:endParaRPr lang="en-US" altLang="en-US" dirty="0"/>
          </a:p>
        </p:txBody>
      </p:sp>
      <p:sp>
        <p:nvSpPr>
          <p:cNvPr id="5" name="Title 4">
            <a:extLst>
              <a:ext uri="{FF2B5EF4-FFF2-40B4-BE49-F238E27FC236}">
                <a16:creationId xmlns:a16="http://schemas.microsoft.com/office/drawing/2014/main" id="{6D69399C-45F2-4763-8020-0224DBF13521}"/>
              </a:ext>
            </a:extLst>
          </p:cNvPr>
          <p:cNvSpPr>
            <a:spLocks noGrp="1"/>
          </p:cNvSpPr>
          <p:nvPr>
            <p:ph type="title"/>
          </p:nvPr>
        </p:nvSpPr>
        <p:spPr/>
        <p:txBody>
          <a:bodyPr/>
          <a:lstStyle/>
          <a:p>
            <a:r>
              <a:rPr lang="en-US" smtClean="0"/>
              <a:t>Medicaid Non-expansion State Exemption  </a:t>
            </a:r>
            <a:endParaRPr lang="en-US" dirty="0"/>
          </a:p>
        </p:txBody>
      </p:sp>
    </p:spTree>
    <p:extLst>
      <p:ext uri="{BB962C8B-B14F-4D97-AF65-F5344CB8AC3E}">
        <p14:creationId xmlns:p14="http://schemas.microsoft.com/office/powerpoint/2010/main" val="378638924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
        <p:nvSpPr>
          <p:cNvPr id="3" name="Slide Number Placeholder 2"/>
          <p:cNvSpPr>
            <a:spLocks noGrp="1"/>
          </p:cNvSpPr>
          <p:nvPr>
            <p:ph type="sldNum" sz="quarter" idx="11"/>
          </p:nvPr>
        </p:nvSpPr>
        <p:spPr/>
        <p:txBody>
          <a:bodyPr/>
          <a:lstStyle/>
          <a:p>
            <a:pPr>
              <a:defRPr/>
            </a:pPr>
            <a:fld id="{9A7DE7B2-8EA6-41E1-94BA-00496E25FD19}" type="slidenum">
              <a:rPr lang="en-US" altLang="en-US" smtClean="0"/>
              <a:pPr>
                <a:defRPr/>
              </a:pPr>
              <a:t>46</a:t>
            </a:fld>
            <a:endParaRPr lang="en-US" altLang="en-US" dirty="0"/>
          </a:p>
        </p:txBody>
      </p:sp>
      <p:sp>
        <p:nvSpPr>
          <p:cNvPr id="4" name="Content Placeholder 3"/>
          <p:cNvSpPr>
            <a:spLocks noGrp="1"/>
          </p:cNvSpPr>
          <p:nvPr>
            <p:ph sz="quarter" idx="12"/>
          </p:nvPr>
        </p:nvSpPr>
        <p:spPr/>
        <p:txBody>
          <a:bodyPr>
            <a:normAutofit fontScale="85000" lnSpcReduction="20000"/>
          </a:bodyPr>
          <a:lstStyle/>
          <a:p>
            <a:r>
              <a:rPr lang="en-US" dirty="0" smtClean="0"/>
              <a:t>Mary files HoH with 2 dependent children. Mary’s AGI is $18,500 </a:t>
            </a:r>
          </a:p>
          <a:p>
            <a:r>
              <a:rPr lang="en-US" dirty="0" smtClean="0"/>
              <a:t>She and the children </a:t>
            </a:r>
            <a:r>
              <a:rPr lang="en-US" b="1" dirty="0" smtClean="0"/>
              <a:t>each</a:t>
            </a:r>
            <a:r>
              <a:rPr lang="en-US" dirty="0" smtClean="0"/>
              <a:t> received $2,000 in social security income during the year – none of the social security income was taxed</a:t>
            </a:r>
          </a:p>
          <a:p>
            <a:r>
              <a:rPr lang="en-US" dirty="0" smtClean="0"/>
              <a:t>Mary lives in a non-expansion Medicaid state</a:t>
            </a:r>
          </a:p>
          <a:p>
            <a:r>
              <a:rPr lang="en-US" dirty="0" smtClean="0"/>
              <a:t>Mary had no health insurance for the year but both children had CHIP</a:t>
            </a:r>
          </a:p>
          <a:p>
            <a:r>
              <a:rPr lang="en-US" dirty="0" smtClean="0"/>
              <a:t>Does Mary qualify for the Medicaid non-expansion state exemption? </a:t>
            </a:r>
          </a:p>
        </p:txBody>
      </p:sp>
      <p:sp>
        <p:nvSpPr>
          <p:cNvPr id="5" name="Title 4"/>
          <p:cNvSpPr>
            <a:spLocks noGrp="1"/>
          </p:cNvSpPr>
          <p:nvPr>
            <p:ph type="title"/>
          </p:nvPr>
        </p:nvSpPr>
        <p:spPr/>
        <p:txBody>
          <a:bodyPr>
            <a:normAutofit/>
          </a:bodyPr>
          <a:lstStyle/>
          <a:p>
            <a:r>
              <a:rPr lang="en-US" sz="4400" smtClean="0"/>
              <a:t>Medicaid Non-expansion State: Example</a:t>
            </a:r>
            <a:endParaRPr lang="en-US" sz="4400"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NTTC Training – TY2018</a:t>
            </a:r>
            <a:endParaRPr lang="en-US" dirty="0"/>
          </a:p>
        </p:txBody>
      </p:sp>
      <p:sp>
        <p:nvSpPr>
          <p:cNvPr id="3" name="Slide Number Placeholder 2"/>
          <p:cNvSpPr>
            <a:spLocks noGrp="1"/>
          </p:cNvSpPr>
          <p:nvPr>
            <p:ph type="sldNum" sz="quarter" idx="11"/>
          </p:nvPr>
        </p:nvSpPr>
        <p:spPr/>
        <p:txBody>
          <a:bodyPr/>
          <a:lstStyle/>
          <a:p>
            <a:pPr>
              <a:defRPr/>
            </a:pPr>
            <a:fld id="{9A7DE7B2-8EA6-41E1-94BA-00496E25FD19}" type="slidenum">
              <a:rPr lang="en-US" altLang="en-US" smtClean="0"/>
              <a:pPr>
                <a:defRPr/>
              </a:pPr>
              <a:t>47</a:t>
            </a:fld>
            <a:endParaRPr lang="en-US" altLang="en-US" dirty="0"/>
          </a:p>
        </p:txBody>
      </p:sp>
      <p:sp>
        <p:nvSpPr>
          <p:cNvPr id="4" name="Content Placeholder 3"/>
          <p:cNvSpPr>
            <a:spLocks noGrp="1"/>
          </p:cNvSpPr>
          <p:nvPr>
            <p:ph sz="quarter" idx="12"/>
          </p:nvPr>
        </p:nvSpPr>
        <p:spPr/>
        <p:txBody>
          <a:bodyPr>
            <a:normAutofit/>
          </a:bodyPr>
          <a:lstStyle/>
          <a:p>
            <a:r>
              <a:rPr lang="en-US" dirty="0" smtClean="0"/>
              <a:t>Yes</a:t>
            </a:r>
          </a:p>
          <a:p>
            <a:pPr lvl="1"/>
            <a:r>
              <a:rPr lang="en-US" dirty="0" smtClean="0"/>
              <a:t>138% FPL amount for a household of 3 is $28,180 (2018)</a:t>
            </a:r>
          </a:p>
          <a:p>
            <a:pPr lvl="1"/>
            <a:r>
              <a:rPr lang="en-US" dirty="0" smtClean="0"/>
              <a:t>Mary’s household income is $20,500:</a:t>
            </a:r>
          </a:p>
          <a:p>
            <a:pPr lvl="2"/>
            <a:r>
              <a:rPr lang="en-US" dirty="0" smtClean="0"/>
              <a:t>$18,500 AGI + $2,000 untaxed social security</a:t>
            </a:r>
          </a:p>
          <a:p>
            <a:pPr lvl="2"/>
            <a:r>
              <a:rPr lang="en-US" dirty="0" smtClean="0"/>
              <a:t>Children’s untaxed social security income not included because they are not required to file</a:t>
            </a:r>
          </a:p>
        </p:txBody>
      </p:sp>
      <p:sp>
        <p:nvSpPr>
          <p:cNvPr id="5" name="Title 4"/>
          <p:cNvSpPr>
            <a:spLocks noGrp="1"/>
          </p:cNvSpPr>
          <p:nvPr>
            <p:ph type="title"/>
          </p:nvPr>
        </p:nvSpPr>
        <p:spPr/>
        <p:txBody>
          <a:bodyPr>
            <a:normAutofit/>
          </a:bodyPr>
          <a:lstStyle/>
          <a:p>
            <a:r>
              <a:rPr lang="en-US" sz="4400" dirty="0" smtClean="0"/>
              <a:t>Medicaid Non-expansion State: Example</a:t>
            </a:r>
            <a:endParaRPr lang="en-US" sz="44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
        <p:nvSpPr>
          <p:cNvPr id="3" name="Slide Number Placeholder 2"/>
          <p:cNvSpPr>
            <a:spLocks noGrp="1"/>
          </p:cNvSpPr>
          <p:nvPr>
            <p:ph type="sldNum" sz="quarter" idx="11"/>
          </p:nvPr>
        </p:nvSpPr>
        <p:spPr/>
        <p:txBody>
          <a:bodyPr/>
          <a:lstStyle/>
          <a:p>
            <a:pPr>
              <a:defRPr/>
            </a:pPr>
            <a:fld id="{9A7DE7B2-8EA6-41E1-94BA-00496E25FD19}" type="slidenum">
              <a:rPr lang="en-US" altLang="en-US" smtClean="0"/>
              <a:pPr>
                <a:defRPr/>
              </a:pPr>
              <a:t>48</a:t>
            </a:fld>
            <a:endParaRPr lang="en-US" altLang="en-US" dirty="0"/>
          </a:p>
        </p:txBody>
      </p:sp>
      <p:sp>
        <p:nvSpPr>
          <p:cNvPr id="4" name="Content Placeholder 3"/>
          <p:cNvSpPr>
            <a:spLocks noGrp="1"/>
          </p:cNvSpPr>
          <p:nvPr>
            <p:ph sz="quarter" idx="12"/>
          </p:nvPr>
        </p:nvSpPr>
        <p:spPr/>
        <p:txBody>
          <a:bodyPr>
            <a:normAutofit fontScale="92500"/>
          </a:bodyPr>
          <a:lstStyle/>
          <a:p>
            <a:r>
              <a:rPr lang="en-US" dirty="0" smtClean="0"/>
              <a:t>Applies to the month before, the months of, and the month after a hardship</a:t>
            </a:r>
          </a:p>
          <a:p>
            <a:r>
              <a:rPr lang="en-US" dirty="0" smtClean="0"/>
              <a:t>Hardships include: homelessness, eviction or facing eviction, receiving utility shut notice, domestic violence, death of a close family member, fire/ flood/  other natural or human-caused disaster, bankruptcy, and others</a:t>
            </a:r>
          </a:p>
          <a:p>
            <a:pPr lvl="1"/>
            <a:r>
              <a:rPr lang="en-US" dirty="0" smtClean="0"/>
              <a:t>See the complete list in Instructions to Form </a:t>
            </a:r>
            <a:r>
              <a:rPr lang="en-US" dirty="0" smtClean="0"/>
              <a:t>8965 or NTTC-modified Pub 4012</a:t>
            </a:r>
            <a:endParaRPr lang="en-US" dirty="0"/>
          </a:p>
        </p:txBody>
      </p:sp>
      <p:sp>
        <p:nvSpPr>
          <p:cNvPr id="5" name="Title 4"/>
          <p:cNvSpPr>
            <a:spLocks noGrp="1"/>
          </p:cNvSpPr>
          <p:nvPr>
            <p:ph type="title"/>
          </p:nvPr>
        </p:nvSpPr>
        <p:spPr/>
        <p:txBody>
          <a:bodyPr/>
          <a:lstStyle/>
          <a:p>
            <a:r>
              <a:rPr lang="en-US" dirty="0" smtClean="0"/>
              <a:t>General Hardship Exemption</a:t>
            </a:r>
            <a:endParaRPr lang="en-US" dirty="0"/>
          </a:p>
        </p:txBody>
      </p:sp>
    </p:spTree>
    <p:extLst>
      <p:ext uri="{BB962C8B-B14F-4D97-AF65-F5344CB8AC3E}">
        <p14:creationId xmlns:p14="http://schemas.microsoft.com/office/powerpoint/2010/main" val="304896585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NTTC Training – TY2018</a:t>
            </a:r>
            <a:endParaRPr lang="en-US" dirty="0"/>
          </a:p>
        </p:txBody>
      </p:sp>
      <p:sp>
        <p:nvSpPr>
          <p:cNvPr id="3" name="Slide Number Placeholder 2"/>
          <p:cNvSpPr>
            <a:spLocks noGrp="1"/>
          </p:cNvSpPr>
          <p:nvPr>
            <p:ph type="sldNum" sz="quarter" idx="11"/>
          </p:nvPr>
        </p:nvSpPr>
        <p:spPr/>
        <p:txBody>
          <a:bodyPr/>
          <a:lstStyle/>
          <a:p>
            <a:pPr>
              <a:defRPr/>
            </a:pPr>
            <a:fld id="{9A7DE7B2-8EA6-41E1-94BA-00496E25FD19}" type="slidenum">
              <a:rPr lang="en-US" altLang="en-US" smtClean="0"/>
              <a:pPr>
                <a:defRPr/>
              </a:pPr>
              <a:t>49</a:t>
            </a:fld>
            <a:endParaRPr lang="en-US" altLang="en-US" dirty="0"/>
          </a:p>
        </p:txBody>
      </p:sp>
      <p:sp>
        <p:nvSpPr>
          <p:cNvPr id="4" name="Content Placeholder 3"/>
          <p:cNvSpPr>
            <a:spLocks noGrp="1"/>
          </p:cNvSpPr>
          <p:nvPr>
            <p:ph sz="quarter" idx="12"/>
          </p:nvPr>
        </p:nvSpPr>
        <p:spPr/>
        <p:txBody>
          <a:bodyPr>
            <a:normAutofit/>
          </a:bodyPr>
          <a:lstStyle/>
          <a:p>
            <a:r>
              <a:rPr lang="en-US" dirty="0" smtClean="0"/>
              <a:t>Previously was granted by the Marketplace only</a:t>
            </a:r>
          </a:p>
          <a:p>
            <a:r>
              <a:rPr lang="en-US" dirty="0" smtClean="0"/>
              <a:t>New for 2018, can be claimed on the return</a:t>
            </a:r>
          </a:p>
          <a:p>
            <a:r>
              <a:rPr lang="en-US" dirty="0" smtClean="0"/>
              <a:t>Include in Form 8965 when the form is required to be filed</a:t>
            </a:r>
            <a:endParaRPr lang="en-US" dirty="0"/>
          </a:p>
        </p:txBody>
      </p:sp>
      <p:sp>
        <p:nvSpPr>
          <p:cNvPr id="5" name="Title 4"/>
          <p:cNvSpPr>
            <a:spLocks noGrp="1"/>
          </p:cNvSpPr>
          <p:nvPr>
            <p:ph type="title"/>
          </p:nvPr>
        </p:nvSpPr>
        <p:spPr/>
        <p:txBody>
          <a:bodyPr/>
          <a:lstStyle/>
          <a:p>
            <a:r>
              <a:rPr lang="en-US" dirty="0" smtClean="0"/>
              <a:t>General Hardship Exemption</a:t>
            </a:r>
            <a:endParaRPr lang="en-US" dirty="0"/>
          </a:p>
        </p:txBody>
      </p:sp>
    </p:spTree>
    <p:extLst>
      <p:ext uri="{BB962C8B-B14F-4D97-AF65-F5344CB8AC3E}">
        <p14:creationId xmlns:p14="http://schemas.microsoft.com/office/powerpoint/2010/main" val="24456147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5</a:t>
            </a:fld>
            <a:endParaRPr lang="en-US" altLang="en-US" dirty="0"/>
          </a:p>
        </p:txBody>
      </p:sp>
      <p:sp>
        <p:nvSpPr>
          <p:cNvPr id="5" name="Content Placeholder 4"/>
          <p:cNvSpPr>
            <a:spLocks noGrp="1"/>
          </p:cNvSpPr>
          <p:nvPr>
            <p:ph sz="quarter" idx="12"/>
          </p:nvPr>
        </p:nvSpPr>
        <p:spPr/>
        <p:txBody>
          <a:bodyPr>
            <a:normAutofit/>
          </a:bodyPr>
          <a:lstStyle/>
          <a:p>
            <a:r>
              <a:rPr lang="en-US" dirty="0" smtClean="0"/>
              <a:t>There is a premium tax credit (PTC) for some people</a:t>
            </a:r>
          </a:p>
          <a:p>
            <a:pPr lvl="1"/>
            <a:r>
              <a:rPr lang="en-US" dirty="0" smtClean="0"/>
              <a:t>If you buy insurance from the marketplace, and</a:t>
            </a:r>
          </a:p>
          <a:p>
            <a:pPr lvl="1"/>
            <a:r>
              <a:rPr lang="en-US" dirty="0" smtClean="0"/>
              <a:t>Have AGI between 100% and 400% of federal poverty level</a:t>
            </a:r>
          </a:p>
          <a:p>
            <a:pPr lvl="1"/>
            <a:endParaRPr lang="en-US" dirty="0" smtClean="0"/>
          </a:p>
          <a:p>
            <a:pPr>
              <a:buNone/>
            </a:pPr>
            <a:r>
              <a:rPr lang="en-US" dirty="0" smtClean="0"/>
              <a:t>    These are the two </a:t>
            </a:r>
            <a:r>
              <a:rPr lang="en-US" b="1" dirty="0" smtClean="0"/>
              <a:t>main</a:t>
            </a:r>
            <a:r>
              <a:rPr lang="en-US" dirty="0" smtClean="0"/>
              <a:t> criteria; other rules apply, discussed later</a:t>
            </a:r>
            <a:endParaRPr lang="en-US" dirty="0"/>
          </a:p>
        </p:txBody>
      </p:sp>
      <p:sp>
        <p:nvSpPr>
          <p:cNvPr id="2" name="Title 1"/>
          <p:cNvSpPr>
            <a:spLocks noGrp="1"/>
          </p:cNvSpPr>
          <p:nvPr>
            <p:ph type="title"/>
          </p:nvPr>
        </p:nvSpPr>
        <p:spPr/>
        <p:txBody>
          <a:bodyPr/>
          <a:lstStyle/>
          <a:p>
            <a:r>
              <a:rPr lang="en-US" dirty="0" smtClean="0"/>
              <a:t>Fourth Element</a:t>
            </a:r>
            <a:endParaRPr lang="en-US" dirty="0"/>
          </a:p>
        </p:txBody>
      </p:sp>
    </p:spTree>
    <p:extLst>
      <p:ext uri="{BB962C8B-B14F-4D97-AF65-F5344CB8AC3E}">
        <p14:creationId xmlns:p14="http://schemas.microsoft.com/office/powerpoint/2010/main" val="41738817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1606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DD6E39-AC01-4CDB-BC2D-351B7F478E77}" type="slidenum">
              <a:rPr lang="en-US" altLang="en-US" smtClean="0"/>
              <a:pPr/>
              <a:t>50</a:t>
            </a:fld>
            <a:endParaRPr lang="en-US" altLang="en-US" dirty="0"/>
          </a:p>
        </p:txBody>
      </p:sp>
      <p:sp>
        <p:nvSpPr>
          <p:cNvPr id="216067" name="Content Placeholder 2"/>
          <p:cNvSpPr>
            <a:spLocks noGrp="1"/>
          </p:cNvSpPr>
          <p:nvPr>
            <p:ph sz="quarter" idx="12"/>
          </p:nvPr>
        </p:nvSpPr>
        <p:spPr/>
        <p:txBody>
          <a:bodyPr>
            <a:normAutofit/>
          </a:bodyPr>
          <a:lstStyle/>
          <a:p>
            <a:r>
              <a:rPr lang="en-US" altLang="en-US" dirty="0" smtClean="0"/>
              <a:t>Form 8965 Health Coverage Exemptions</a:t>
            </a:r>
          </a:p>
          <a:p>
            <a:pPr lvl="1"/>
            <a:r>
              <a:rPr lang="en-US" altLang="en-US" dirty="0" smtClean="0"/>
              <a:t>Required when a household members lacks health coverage and no exemption applies for one or more</a:t>
            </a:r>
            <a:r>
              <a:rPr lang="en-US" altLang="en-US" dirty="0"/>
              <a:t> </a:t>
            </a:r>
            <a:r>
              <a:rPr lang="en-US" altLang="en-US" dirty="0" smtClean="0"/>
              <a:t>months </a:t>
            </a:r>
          </a:p>
          <a:p>
            <a:pPr lvl="1"/>
            <a:r>
              <a:rPr lang="en-US" altLang="en-US" dirty="0" smtClean="0"/>
              <a:t>Refer to Pub 4012 Tab H for software entries</a:t>
            </a:r>
            <a:endParaRPr lang="en-US" altLang="en-US" dirty="0"/>
          </a:p>
        </p:txBody>
      </p:sp>
      <p:sp>
        <p:nvSpPr>
          <p:cNvPr id="2" name="Title 1"/>
          <p:cNvSpPr>
            <a:spLocks noGrp="1"/>
          </p:cNvSpPr>
          <p:nvPr>
            <p:ph type="title"/>
          </p:nvPr>
        </p:nvSpPr>
        <p:spPr/>
        <p:txBody>
          <a:bodyPr>
            <a:normAutofit/>
          </a:bodyPr>
          <a:lstStyle/>
          <a:p>
            <a:r>
              <a:rPr lang="en-US" dirty="0"/>
              <a:t>Exemptions in TaxSlayer</a:t>
            </a:r>
          </a:p>
        </p:txBody>
      </p:sp>
      <p:sp>
        <p:nvSpPr>
          <p:cNvPr id="3" name="Rectangle 2"/>
          <p:cNvSpPr/>
          <p:nvPr/>
        </p:nvSpPr>
        <p:spPr>
          <a:xfrm>
            <a:off x="9601200" y="1171835"/>
            <a:ext cx="2057400" cy="428365"/>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Pub 4012 Tab H</a:t>
            </a:r>
            <a:endParaRPr lang="en-US" sz="2000" b="1" dirty="0"/>
          </a:p>
        </p:txBody>
      </p:sp>
    </p:spTree>
    <p:extLst>
      <p:ext uri="{BB962C8B-B14F-4D97-AF65-F5344CB8AC3E}">
        <p14:creationId xmlns:p14="http://schemas.microsoft.com/office/powerpoint/2010/main" val="182482158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b="1" dirty="0" smtClean="0"/>
              <a:t>Comprehensive</a:t>
            </a:r>
            <a:endParaRPr lang="en-US" b="1" dirty="0"/>
          </a:p>
        </p:txBody>
      </p:sp>
      <p:sp>
        <p:nvSpPr>
          <p:cNvPr id="5" name="Title 4"/>
          <p:cNvSpPr>
            <a:spLocks noGrp="1"/>
          </p:cNvSpPr>
          <p:nvPr>
            <p:ph type="title"/>
          </p:nvPr>
        </p:nvSpPr>
        <p:spPr/>
        <p:txBody>
          <a:bodyPr>
            <a:normAutofit/>
          </a:bodyPr>
          <a:lstStyle/>
          <a:p>
            <a:r>
              <a:rPr lang="en-US" dirty="0"/>
              <a:t>Affordability Exemptions</a:t>
            </a:r>
          </a:p>
        </p:txBody>
      </p:sp>
    </p:spTree>
    <p:extLst>
      <p:ext uri="{BB962C8B-B14F-4D97-AF65-F5344CB8AC3E}">
        <p14:creationId xmlns:p14="http://schemas.microsoft.com/office/powerpoint/2010/main" val="153006930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52</a:t>
            </a:fld>
            <a:endParaRPr lang="en-US" altLang="en-US" dirty="0"/>
          </a:p>
        </p:txBody>
      </p:sp>
      <p:sp>
        <p:nvSpPr>
          <p:cNvPr id="5" name="Content Placeholder 4"/>
          <p:cNvSpPr>
            <a:spLocks noGrp="1"/>
          </p:cNvSpPr>
          <p:nvPr>
            <p:ph sz="quarter" idx="12"/>
          </p:nvPr>
        </p:nvSpPr>
        <p:spPr/>
        <p:txBody>
          <a:bodyPr vert="horz" lIns="91440" tIns="45720" rIns="91440" bIns="45720" rtlCol="0" anchor="t">
            <a:normAutofit/>
          </a:bodyPr>
          <a:lstStyle/>
          <a:p>
            <a:pPr marL="340995" indent="-340995"/>
            <a:r>
              <a:rPr lang="en-US" dirty="0"/>
              <a:t>Cheapest available insurance </a:t>
            </a:r>
            <a:r>
              <a:rPr lang="en-US" dirty="0" smtClean="0"/>
              <a:t>costs </a:t>
            </a:r>
            <a:r>
              <a:rPr lang="en-US" dirty="0"/>
              <a:t>more than the affordability threshold</a:t>
            </a:r>
            <a:r>
              <a:rPr lang="en-US" dirty="0" smtClean="0"/>
              <a:t> </a:t>
            </a:r>
          </a:p>
          <a:p>
            <a:pPr marL="914082" lvl="1" indent="-340995"/>
            <a:r>
              <a:rPr lang="en-US" dirty="0" smtClean="0"/>
              <a:t>8.</a:t>
            </a:r>
            <a:r>
              <a:rPr lang="en-US" dirty="0" smtClean="0">
                <a:solidFill>
                  <a:srgbClr val="000000"/>
                </a:solidFill>
              </a:rPr>
              <a:t>05</a:t>
            </a:r>
            <a:r>
              <a:rPr lang="en-US" dirty="0" smtClean="0"/>
              <a:t>% </a:t>
            </a:r>
            <a:r>
              <a:rPr lang="en-US" dirty="0"/>
              <a:t>of household income for </a:t>
            </a:r>
            <a:r>
              <a:rPr lang="en-US" dirty="0" smtClean="0"/>
              <a:t>2018</a:t>
            </a:r>
          </a:p>
          <a:p>
            <a:pPr marL="380490" indent="-571500">
              <a:buFont typeface="Wingdings" panose="05000000000000000000" pitchFamily="2" charset="2"/>
              <a:buChar char="Ø"/>
            </a:pPr>
            <a:r>
              <a:rPr lang="en-US" dirty="0" smtClean="0"/>
              <a:t>TaxSlayer supports </a:t>
            </a:r>
            <a:r>
              <a:rPr lang="en-US" b="1" dirty="0" smtClean="0"/>
              <a:t>parts</a:t>
            </a:r>
            <a:r>
              <a:rPr lang="en-US" dirty="0" smtClean="0"/>
              <a:t> (but not all) of the affordability exemption</a:t>
            </a:r>
          </a:p>
          <a:p>
            <a:pPr marL="380490" indent="-571500">
              <a:buFont typeface="Wingdings" panose="05000000000000000000" pitchFamily="2" charset="2"/>
              <a:buChar char="Ø"/>
            </a:pPr>
            <a:r>
              <a:rPr lang="en-US" dirty="0" smtClean="0"/>
              <a:t>Be sure all exemptions are properly claimed when F8965 is required to be filed</a:t>
            </a:r>
            <a:endParaRPr lang="en-US" dirty="0"/>
          </a:p>
        </p:txBody>
      </p:sp>
      <p:sp>
        <p:nvSpPr>
          <p:cNvPr id="2" name="Title 1"/>
          <p:cNvSpPr>
            <a:spLocks noGrp="1"/>
          </p:cNvSpPr>
          <p:nvPr>
            <p:ph type="title"/>
          </p:nvPr>
        </p:nvSpPr>
        <p:spPr/>
        <p:txBody>
          <a:bodyPr/>
          <a:lstStyle/>
          <a:p>
            <a:r>
              <a:rPr lang="en-US" dirty="0"/>
              <a:t>Affordability Exemption</a:t>
            </a:r>
          </a:p>
        </p:txBody>
      </p:sp>
    </p:spTree>
    <p:extLst>
      <p:ext uri="{BB962C8B-B14F-4D97-AF65-F5344CB8AC3E}">
        <p14:creationId xmlns:p14="http://schemas.microsoft.com/office/powerpoint/2010/main" val="93314392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16077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0318553-A608-4022-92E4-880B8FA96462}" type="slidenum">
              <a:rPr lang="en-US" altLang="en-US" smtClean="0"/>
              <a:pPr/>
              <a:t>53</a:t>
            </a:fld>
            <a:endParaRPr lang="en-US" altLang="en-US" dirty="0"/>
          </a:p>
        </p:txBody>
      </p:sp>
      <p:sp>
        <p:nvSpPr>
          <p:cNvPr id="3" name="Content Placeholder 2"/>
          <p:cNvSpPr>
            <a:spLocks noGrp="1"/>
          </p:cNvSpPr>
          <p:nvPr>
            <p:ph sz="quarter" idx="12"/>
          </p:nvPr>
        </p:nvSpPr>
        <p:spPr/>
        <p:txBody>
          <a:bodyPr>
            <a:normAutofit lnSpcReduction="10000"/>
          </a:bodyPr>
          <a:lstStyle/>
          <a:p>
            <a:r>
              <a:rPr lang="en-US" altLang="en-US" dirty="0"/>
              <a:t>Two affordability tests:</a:t>
            </a:r>
          </a:p>
          <a:p>
            <a:pPr lvl="1"/>
            <a:r>
              <a:rPr lang="en-US" altLang="en-US" b="1" dirty="0"/>
              <a:t>With</a:t>
            </a:r>
            <a:r>
              <a:rPr lang="en-US" altLang="en-US" dirty="0"/>
              <a:t> an offer of employer coverage</a:t>
            </a:r>
          </a:p>
          <a:p>
            <a:pPr lvl="1"/>
            <a:r>
              <a:rPr lang="en-US" altLang="en-US" b="1" dirty="0"/>
              <a:t>Without</a:t>
            </a:r>
            <a:r>
              <a:rPr lang="en-US" altLang="en-US" dirty="0"/>
              <a:t> an offer of employer coverage</a:t>
            </a:r>
          </a:p>
          <a:p>
            <a:r>
              <a:rPr lang="en-US" altLang="en-US" dirty="0"/>
              <a:t>Both test the applicable cost against the</a:t>
            </a:r>
            <a:r>
              <a:rPr lang="en-US" altLang="en-US" dirty="0" smtClean="0"/>
              <a:t> affordability threshold</a:t>
            </a:r>
          </a:p>
          <a:p>
            <a:r>
              <a:rPr lang="en-US" altLang="en-US" dirty="0"/>
              <a:t>If coverage is unaffordable for the month, the exemption applies for the month</a:t>
            </a:r>
          </a:p>
        </p:txBody>
      </p:sp>
      <p:sp>
        <p:nvSpPr>
          <p:cNvPr id="2" name="Title 1"/>
          <p:cNvSpPr>
            <a:spLocks noGrp="1"/>
          </p:cNvSpPr>
          <p:nvPr>
            <p:ph type="title"/>
          </p:nvPr>
        </p:nvSpPr>
        <p:spPr/>
        <p:txBody>
          <a:bodyPr>
            <a:normAutofit/>
          </a:bodyPr>
          <a:lstStyle/>
          <a:p>
            <a:r>
              <a:rPr lang="en-US" dirty="0" smtClean="0"/>
              <a:t>Affordability Exemption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6282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6F6A79-4115-425A-B15C-A12078D5A3FB}" type="slidenum">
              <a:rPr lang="en-US" altLang="en-US" smtClean="0"/>
              <a:pPr/>
              <a:t>54</a:t>
            </a:fld>
            <a:endParaRPr lang="en-US" altLang="en-US" dirty="0"/>
          </a:p>
        </p:txBody>
      </p:sp>
      <p:sp>
        <p:nvSpPr>
          <p:cNvPr id="3" name="Content Placeholder 2"/>
          <p:cNvSpPr>
            <a:spLocks noGrp="1"/>
          </p:cNvSpPr>
          <p:nvPr>
            <p:ph sz="quarter" idx="12"/>
          </p:nvPr>
        </p:nvSpPr>
        <p:spPr/>
        <p:txBody>
          <a:bodyPr>
            <a:normAutofit fontScale="92500" lnSpcReduction="10000"/>
          </a:bodyPr>
          <a:lstStyle/>
          <a:p>
            <a:r>
              <a:rPr lang="en-US" altLang="en-US" dirty="0" smtClean="0"/>
              <a:t>Taxpayer’s household income plus pre-tax medical, including MAGI of claimed dependents who must file a return based on gross income</a:t>
            </a:r>
          </a:p>
          <a:p>
            <a:pPr lvl="1"/>
            <a:endParaRPr lang="en-US" altLang="en-US" dirty="0" smtClean="0"/>
          </a:p>
          <a:p>
            <a:endParaRPr lang="en-US" altLang="en-US" dirty="0" smtClean="0"/>
          </a:p>
          <a:p>
            <a:endParaRPr lang="en-US" altLang="en-US" dirty="0" smtClean="0"/>
          </a:p>
          <a:p>
            <a:r>
              <a:rPr lang="en-US" altLang="en-US" dirty="0" smtClean="0"/>
              <a:t>Multiplied by 8.05% for 2018</a:t>
            </a:r>
            <a:endParaRPr lang="en-US" altLang="en-US" dirty="0"/>
          </a:p>
        </p:txBody>
      </p:sp>
      <p:sp>
        <p:nvSpPr>
          <p:cNvPr id="2" name="Title 1"/>
          <p:cNvSpPr>
            <a:spLocks noGrp="1"/>
          </p:cNvSpPr>
          <p:nvPr>
            <p:ph type="title"/>
          </p:nvPr>
        </p:nvSpPr>
        <p:spPr/>
        <p:txBody>
          <a:bodyPr>
            <a:noAutofit/>
          </a:bodyPr>
          <a:lstStyle/>
          <a:p>
            <a:r>
              <a:rPr lang="en-US" altLang="en-US" sz="4400" smtClean="0"/>
              <a:t>Affordability Threshold for Exemption</a:t>
            </a:r>
            <a:endParaRPr lang="en-US" altLang="en-US" sz="4400" dirty="0"/>
          </a:p>
        </p:txBody>
      </p:sp>
      <p:grpSp>
        <p:nvGrpSpPr>
          <p:cNvPr id="73" name="Group 72"/>
          <p:cNvGrpSpPr>
            <a:grpSpLocks/>
          </p:cNvGrpSpPr>
          <p:nvPr/>
        </p:nvGrpSpPr>
        <p:grpSpPr bwMode="auto">
          <a:xfrm>
            <a:off x="1676400" y="3352800"/>
            <a:ext cx="7508876" cy="1589668"/>
            <a:chOff x="25870" y="-88904"/>
            <a:chExt cx="5562130" cy="1053472"/>
          </a:xfrm>
        </p:grpSpPr>
        <p:sp>
          <p:nvSpPr>
            <p:cNvPr id="78" name="Rectangle 77"/>
            <p:cNvSpPr/>
            <p:nvPr/>
          </p:nvSpPr>
          <p:spPr>
            <a:xfrm>
              <a:off x="4205441" y="295885"/>
              <a:ext cx="217546" cy="183567"/>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a:solidFill>
                    <a:schemeClr val="accent2">
                      <a:lumMod val="50000"/>
                    </a:schemeClr>
                  </a:solidFill>
                  <a:latin typeface="Arial" panose="020B0604020202020204" pitchFamily="34" charset="0"/>
                  <a:ea typeface="PMingLiU" panose="02020500000000000000" pitchFamily="18" charset="-120"/>
                </a:rPr>
                <a:t>+</a:t>
              </a:r>
              <a:endParaRPr lang="en-US" altLang="en-US" b="1" dirty="0">
                <a:solidFill>
                  <a:schemeClr val="accent2">
                    <a:lumMod val="50000"/>
                  </a:schemeClr>
                </a:solidFill>
                <a:ea typeface="PMingLiU" panose="02020500000000000000" pitchFamily="18" charset="-120"/>
              </a:endParaRPr>
            </a:p>
          </p:txBody>
        </p:sp>
        <p:sp>
          <p:nvSpPr>
            <p:cNvPr id="87" name="Rounded Rectangle 86"/>
            <p:cNvSpPr/>
            <p:nvPr/>
          </p:nvSpPr>
          <p:spPr bwMode="auto">
            <a:xfrm>
              <a:off x="25870" y="-76280"/>
              <a:ext cx="1168870" cy="79533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Adjusted Gross Income </a:t>
              </a:r>
              <a:endParaRPr lang="en-US" altLang="en-US" sz="2000" b="1" dirty="0">
                <a:solidFill>
                  <a:srgbClr val="FFFFFF"/>
                </a:solidFill>
                <a:ea typeface="PMingLiU" panose="02020500000000000000" pitchFamily="18" charset="-120"/>
                <a:cs typeface="Arial" panose="020B0604020202020204" pitchFamily="34" charset="0"/>
              </a:endParaRPr>
            </a:p>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(AGI)</a:t>
              </a:r>
              <a:endParaRPr lang="en-US" altLang="en-US" sz="2000" b="1" dirty="0">
                <a:solidFill>
                  <a:srgbClr val="FFFFFF"/>
                </a:solidFill>
                <a:ea typeface="PMingLiU" panose="02020500000000000000" pitchFamily="18" charset="-120"/>
                <a:cs typeface="Arial" panose="020B0604020202020204" pitchFamily="34" charset="0"/>
              </a:endParaRPr>
            </a:p>
          </p:txBody>
        </p:sp>
        <p:sp>
          <p:nvSpPr>
            <p:cNvPr id="85" name="Rounded Rectangle 84"/>
            <p:cNvSpPr/>
            <p:nvPr/>
          </p:nvSpPr>
          <p:spPr bwMode="auto">
            <a:xfrm>
              <a:off x="1433455" y="-88904"/>
              <a:ext cx="1185334" cy="806912"/>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Tax-Exempt Interest</a:t>
              </a:r>
              <a:endParaRPr lang="en-US" altLang="en-US" sz="2000" b="1" dirty="0">
                <a:solidFill>
                  <a:srgbClr val="FFFFFF"/>
                </a:solidFill>
                <a:ea typeface="PMingLiU" panose="02020500000000000000" pitchFamily="18" charset="-120"/>
                <a:cs typeface="Arial" panose="020B0604020202020204" pitchFamily="34" charset="0"/>
              </a:endParaRPr>
            </a:p>
          </p:txBody>
        </p:sp>
        <p:sp>
          <p:nvSpPr>
            <p:cNvPr id="83" name="Rounded Rectangle 82"/>
            <p:cNvSpPr/>
            <p:nvPr/>
          </p:nvSpPr>
          <p:spPr bwMode="auto">
            <a:xfrm>
              <a:off x="2864555" y="-76280"/>
              <a:ext cx="1318213" cy="794287"/>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Excluded Foreign Income</a:t>
              </a:r>
              <a:endParaRPr lang="en-US" altLang="en-US" sz="2000" b="1" dirty="0">
                <a:solidFill>
                  <a:srgbClr val="FFFFFF"/>
                </a:solidFill>
                <a:ea typeface="PMingLiU" panose="02020500000000000000" pitchFamily="18" charset="-120"/>
                <a:cs typeface="Arial" panose="020B0604020202020204" pitchFamily="34" charset="0"/>
              </a:endParaRPr>
            </a:p>
          </p:txBody>
        </p:sp>
        <p:grpSp>
          <p:nvGrpSpPr>
            <p:cNvPr id="162828" name="Group 76"/>
            <p:cNvGrpSpPr>
              <a:grpSpLocks/>
            </p:cNvGrpSpPr>
            <p:nvPr/>
          </p:nvGrpSpPr>
          <p:grpSpPr bwMode="auto">
            <a:xfrm>
              <a:off x="4420692" y="-88900"/>
              <a:ext cx="1167308" cy="1053468"/>
              <a:chOff x="-562367" y="-90378"/>
              <a:chExt cx="937012" cy="1070989"/>
            </a:xfrm>
          </p:grpSpPr>
          <p:sp>
            <p:nvSpPr>
              <p:cNvPr id="81" name="Rounded Rectangle 80"/>
              <p:cNvSpPr/>
              <p:nvPr/>
            </p:nvSpPr>
            <p:spPr>
              <a:xfrm>
                <a:off x="-562677" y="-90382"/>
                <a:ext cx="937322" cy="812845"/>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000" b="1" dirty="0">
                    <a:solidFill>
                      <a:srgbClr val="000000"/>
                    </a:solidFill>
                    <a:ea typeface="PMingLiU" panose="02020500000000000000" pitchFamily="18" charset="-120"/>
                    <a:cs typeface="Arial" panose="020B0604020202020204" pitchFamily="34" charset="0"/>
                  </a:rPr>
                  <a:t>Pre-tax medical, if any</a:t>
                </a:r>
                <a:endParaRPr lang="en-US" altLang="en-US" sz="2000" b="1" dirty="0">
                  <a:solidFill>
                    <a:srgbClr val="FFFFFF"/>
                  </a:solidFill>
                  <a:ea typeface="PMingLiU" panose="02020500000000000000" pitchFamily="18" charset="-120"/>
                  <a:cs typeface="Arial" panose="020B0604020202020204" pitchFamily="34" charset="0"/>
                </a:endParaRPr>
              </a:p>
            </p:txBody>
          </p:sp>
          <p:sp>
            <p:nvSpPr>
              <p:cNvPr id="82" name="Rounded Rectangle 81"/>
              <p:cNvSpPr/>
              <p:nvPr/>
            </p:nvSpPr>
            <p:spPr>
              <a:xfrm>
                <a:off x="-549462" y="722463"/>
                <a:ext cx="919387" cy="257758"/>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i="1" dirty="0">
                    <a:solidFill>
                      <a:srgbClr val="000000"/>
                    </a:solidFill>
                    <a:ea typeface="PMingLiU" panose="02020500000000000000" pitchFamily="18" charset="-120"/>
                  </a:rPr>
                  <a:t>Paycheck Stub</a:t>
                </a:r>
                <a:endParaRPr lang="en-US" altLang="en-US" sz="1400" b="1" dirty="0">
                  <a:solidFill>
                    <a:srgbClr val="000000"/>
                  </a:solidFill>
                  <a:ea typeface="PMingLiU" panose="02020500000000000000" pitchFamily="18" charset="-120"/>
                </a:endParaRPr>
              </a:p>
            </p:txBody>
          </p:sp>
        </p:grpSp>
        <p:sp>
          <p:nvSpPr>
            <p:cNvPr id="79" name="Rectangle 78"/>
            <p:cNvSpPr/>
            <p:nvPr/>
          </p:nvSpPr>
          <p:spPr>
            <a:xfrm>
              <a:off x="2630876" y="254060"/>
              <a:ext cx="217547" cy="267217"/>
            </a:xfrm>
            <a:prstGeom prst="rect">
              <a:avLst/>
            </a:prstGeom>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a:solidFill>
                    <a:schemeClr val="accent2">
                      <a:lumMod val="50000"/>
                    </a:schemeClr>
                  </a:solidFill>
                  <a:latin typeface="Arial" panose="020B0604020202020204" pitchFamily="34" charset="0"/>
                  <a:ea typeface="PMingLiU" panose="02020500000000000000" pitchFamily="18" charset="-120"/>
                </a:rPr>
                <a:t>+</a:t>
              </a:r>
              <a:endParaRPr lang="en-US" altLang="en-US" b="1" dirty="0">
                <a:solidFill>
                  <a:schemeClr val="accent2">
                    <a:lumMod val="50000"/>
                  </a:schemeClr>
                </a:solidFill>
                <a:ea typeface="PMingLiU" panose="02020500000000000000" pitchFamily="18" charset="-120"/>
              </a:endParaRPr>
            </a:p>
          </p:txBody>
        </p:sp>
        <p:sp>
          <p:nvSpPr>
            <p:cNvPr id="80" name="Rectangle 79"/>
            <p:cNvSpPr/>
            <p:nvPr/>
          </p:nvSpPr>
          <p:spPr>
            <a:xfrm>
              <a:off x="1216237" y="246696"/>
              <a:ext cx="203435" cy="280893"/>
            </a:xfrm>
            <a:prstGeom prst="rect">
              <a:avLst/>
            </a:prstGeom>
            <a:ln>
              <a:noFill/>
            </a:ln>
          </p:spPr>
          <p:style>
            <a:lnRef idx="2">
              <a:schemeClr val="accent6"/>
            </a:lnRef>
            <a:fillRef idx="1">
              <a:schemeClr val="lt1"/>
            </a:fillRef>
            <a:effectRef idx="0">
              <a:schemeClr val="accent6"/>
            </a:effectRef>
            <a:fontRef idx="minor">
              <a:schemeClr val="dk1"/>
            </a:fontRef>
          </p:style>
          <p:txBody>
            <a:bodyPr lIns="9144" tIns="9144" rIns="9144" bIns="91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b="1" dirty="0">
                  <a:solidFill>
                    <a:schemeClr val="accent2">
                      <a:lumMod val="50000"/>
                    </a:schemeClr>
                  </a:solidFill>
                  <a:latin typeface="Arial" panose="020B0604020202020204" pitchFamily="34" charset="0"/>
                  <a:ea typeface="PMingLiU" panose="02020500000000000000" pitchFamily="18" charset="-120"/>
                </a:rPr>
                <a:t>+</a:t>
              </a:r>
              <a:endParaRPr lang="en-US" altLang="en-US" b="1" dirty="0">
                <a:solidFill>
                  <a:schemeClr val="accent2">
                    <a:lumMod val="50000"/>
                  </a:schemeClr>
                </a:solidFill>
                <a:ea typeface="PMingLiU" panose="02020500000000000000" pitchFamily="18" charset="-120"/>
              </a:endParaRPr>
            </a:p>
          </p:txBody>
        </p:sp>
      </p:grpSp>
      <p:sp>
        <p:nvSpPr>
          <p:cNvPr id="4" name="Rectangular Callout 3"/>
          <p:cNvSpPr/>
          <p:nvPr/>
        </p:nvSpPr>
        <p:spPr>
          <a:xfrm>
            <a:off x="2743200" y="5638800"/>
            <a:ext cx="5430253" cy="492443"/>
          </a:xfrm>
          <a:prstGeom prst="wedgeRectCallout">
            <a:avLst>
              <a:gd name="adj1" fmla="val -21324"/>
              <a:gd name="adj2" fmla="val -48984"/>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600" b="1" dirty="0">
                <a:solidFill>
                  <a:srgbClr val="0000FF"/>
                </a:solidFill>
              </a:rPr>
              <a:t>Untaxed social security is not included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55</a:t>
            </a:fld>
            <a:endParaRPr lang="en-US" altLang="en-US" dirty="0"/>
          </a:p>
        </p:txBody>
      </p:sp>
      <p:sp>
        <p:nvSpPr>
          <p:cNvPr id="7" name="Content Placeholder 6"/>
          <p:cNvSpPr>
            <a:spLocks noGrp="1"/>
          </p:cNvSpPr>
          <p:nvPr>
            <p:ph sz="quarter" idx="12"/>
          </p:nvPr>
        </p:nvSpPr>
        <p:spPr/>
        <p:txBody>
          <a:bodyPr>
            <a:normAutofit/>
          </a:bodyPr>
          <a:lstStyle/>
          <a:p>
            <a:r>
              <a:rPr lang="en-US" dirty="0" smtClean="0"/>
              <a:t>Can use TaxSlayer affordability for </a:t>
            </a:r>
            <a:r>
              <a:rPr lang="en-US" b="1" dirty="0" smtClean="0"/>
              <a:t>simple</a:t>
            </a:r>
            <a:r>
              <a:rPr lang="en-US" dirty="0" smtClean="0"/>
              <a:t> situations</a:t>
            </a:r>
          </a:p>
          <a:p>
            <a:pPr lvl="1"/>
            <a:r>
              <a:rPr lang="en-US" dirty="0" smtClean="0"/>
              <a:t>Enter pre-tax medical amount, if any</a:t>
            </a:r>
          </a:p>
          <a:p>
            <a:r>
              <a:rPr lang="en-US" dirty="0" smtClean="0"/>
              <a:t>Follow instructions for employer offer</a:t>
            </a:r>
          </a:p>
          <a:p>
            <a:r>
              <a:rPr lang="en-US" dirty="0" smtClean="0"/>
              <a:t>If no employer offer, </a:t>
            </a:r>
            <a:r>
              <a:rPr lang="en-US" b="1" dirty="0" smtClean="0"/>
              <a:t>carefully</a:t>
            </a:r>
            <a:r>
              <a:rPr lang="en-US" dirty="0" smtClean="0"/>
              <a:t> follow instructions for Line 1 and Line 10 of Marketplace Coverage Affordability (MCA) worksheet</a:t>
            </a:r>
          </a:p>
        </p:txBody>
      </p:sp>
      <p:sp>
        <p:nvSpPr>
          <p:cNvPr id="2" name="Title 1"/>
          <p:cNvSpPr>
            <a:spLocks noGrp="1"/>
          </p:cNvSpPr>
          <p:nvPr>
            <p:ph type="title"/>
          </p:nvPr>
        </p:nvSpPr>
        <p:spPr/>
        <p:txBody>
          <a:bodyPr>
            <a:normAutofit/>
          </a:bodyPr>
          <a:lstStyle/>
          <a:p>
            <a:r>
              <a:rPr lang="en-US" dirty="0"/>
              <a:t>Affordability Exemption in TaxSlayer</a:t>
            </a:r>
          </a:p>
        </p:txBody>
      </p:sp>
    </p:spTree>
    <p:extLst>
      <p:ext uri="{BB962C8B-B14F-4D97-AF65-F5344CB8AC3E}">
        <p14:creationId xmlns:p14="http://schemas.microsoft.com/office/powerpoint/2010/main" val="306480201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56</a:t>
            </a:fld>
            <a:endParaRPr lang="en-US" altLang="en-US" dirty="0"/>
          </a:p>
        </p:txBody>
      </p:sp>
      <p:sp>
        <p:nvSpPr>
          <p:cNvPr id="5" name="Content Placeholder 4"/>
          <p:cNvSpPr>
            <a:spLocks noGrp="1"/>
          </p:cNvSpPr>
          <p:nvPr>
            <p:ph sz="quarter" idx="12"/>
          </p:nvPr>
        </p:nvSpPr>
        <p:spPr/>
        <p:txBody>
          <a:bodyPr>
            <a:normAutofit fontScale="92500"/>
          </a:bodyPr>
          <a:lstStyle/>
          <a:p>
            <a:r>
              <a:rPr lang="en-US" altLang="en-US" smtClean="0"/>
              <a:t>Use for more complicated situations</a:t>
            </a:r>
          </a:p>
          <a:p>
            <a:pPr lvl="1"/>
            <a:r>
              <a:rPr lang="en-US" altLang="en-US" smtClean="0"/>
              <a:t>E.g. mixture of employer offer and no employer offer for different members of the household; unclaimed dependent; </a:t>
            </a:r>
          </a:p>
          <a:p>
            <a:r>
              <a:rPr lang="en-US" altLang="en-US" smtClean="0"/>
              <a:t>URL is cotaxaide.org/tools</a:t>
            </a:r>
          </a:p>
          <a:p>
            <a:pPr lvl="1"/>
            <a:r>
              <a:rPr lang="en-US" smtClean="0"/>
              <a:t>Includes a training video</a:t>
            </a:r>
          </a:p>
          <a:p>
            <a:pPr lvl="1"/>
            <a:r>
              <a:rPr lang="en-US" smtClean="0"/>
              <a:t>Read all line instructions carefully </a:t>
            </a:r>
          </a:p>
          <a:p>
            <a:r>
              <a:rPr lang="en-US" smtClean="0"/>
              <a:t>Great tool – if used properly</a:t>
            </a:r>
            <a:endParaRPr lang="en-US" dirty="0" smtClean="0"/>
          </a:p>
        </p:txBody>
      </p:sp>
      <p:sp>
        <p:nvSpPr>
          <p:cNvPr id="2" name="Title 1"/>
          <p:cNvSpPr>
            <a:spLocks noGrp="1"/>
          </p:cNvSpPr>
          <p:nvPr>
            <p:ph type="title"/>
          </p:nvPr>
        </p:nvSpPr>
        <p:spPr/>
        <p:txBody>
          <a:bodyPr/>
          <a:lstStyle/>
          <a:p>
            <a:r>
              <a:rPr lang="en-US" smtClean="0"/>
              <a:t>Bogart Affordability Calculator</a:t>
            </a:r>
            <a:endParaRPr lang="en-US" dirty="0"/>
          </a:p>
        </p:txBody>
      </p:sp>
    </p:spTree>
    <p:extLst>
      <p:ext uri="{BB962C8B-B14F-4D97-AF65-F5344CB8AC3E}">
        <p14:creationId xmlns:p14="http://schemas.microsoft.com/office/powerpoint/2010/main" val="208999379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6691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E86A65-98E4-4DA4-8086-D1D31552C4D7}" type="slidenum">
              <a:rPr lang="en-US" altLang="en-US" smtClean="0"/>
              <a:pPr/>
              <a:t>57</a:t>
            </a:fld>
            <a:endParaRPr lang="en-US" altLang="en-US" dirty="0"/>
          </a:p>
        </p:txBody>
      </p:sp>
      <p:sp>
        <p:nvSpPr>
          <p:cNvPr id="3" name="Content Placeholder 2"/>
          <p:cNvSpPr>
            <a:spLocks noGrp="1"/>
          </p:cNvSpPr>
          <p:nvPr>
            <p:ph sz="quarter" idx="12"/>
          </p:nvPr>
        </p:nvSpPr>
        <p:spPr/>
        <p:txBody>
          <a:bodyPr/>
          <a:lstStyle/>
          <a:p>
            <a:r>
              <a:rPr lang="en-US" dirty="0" smtClean="0"/>
              <a:t>Offer of employer coverage for the employee </a:t>
            </a:r>
          </a:p>
          <a:p>
            <a:pPr lvl="1"/>
            <a:r>
              <a:rPr lang="en-US" dirty="0" smtClean="0"/>
              <a:t>Does the lowest-cost self-only plan offered by the employer cost more than the affordability threshold? </a:t>
            </a:r>
          </a:p>
          <a:p>
            <a:pPr lvl="1"/>
            <a:r>
              <a:rPr lang="en-US" dirty="0" smtClean="0"/>
              <a:t>The offer may be reported on Form 1095-C, if available</a:t>
            </a:r>
          </a:p>
          <a:p>
            <a:r>
              <a:rPr lang="en-US" dirty="0" smtClean="0"/>
              <a:t>Exemption is applied monthly (eligibility or cost of employer’s offer may change during the year)</a:t>
            </a:r>
            <a:endParaRPr lang="en-US" dirty="0"/>
          </a:p>
        </p:txBody>
      </p:sp>
      <p:sp>
        <p:nvSpPr>
          <p:cNvPr id="2" name="Title 1"/>
          <p:cNvSpPr>
            <a:spLocks noGrp="1"/>
          </p:cNvSpPr>
          <p:nvPr>
            <p:ph type="title"/>
          </p:nvPr>
        </p:nvSpPr>
        <p:spPr/>
        <p:txBody>
          <a:bodyPr>
            <a:normAutofit fontScale="90000"/>
          </a:bodyPr>
          <a:lstStyle/>
          <a:p>
            <a:r>
              <a:rPr lang="en-US" altLang="en-US" smtClean="0"/>
              <a:t>Affordability Exemption: Employer Self-Only Offer</a:t>
            </a:r>
            <a:endParaRPr lang="en-US" altLang="en-US" dirty="0"/>
          </a:p>
        </p:txBody>
      </p:sp>
      <p:sp>
        <p:nvSpPr>
          <p:cNvPr id="10" name="Rectangle 9"/>
          <p:cNvSpPr/>
          <p:nvPr/>
        </p:nvSpPr>
        <p:spPr>
          <a:xfrm>
            <a:off x="8686800" y="1227601"/>
            <a:ext cx="19812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a:p>
            <a:pPr algn="ctr"/>
            <a:r>
              <a:rPr lang="en-US" sz="2000" b="1" dirty="0" smtClean="0">
                <a:solidFill>
                  <a:schemeClr val="bg1"/>
                </a:solidFill>
              </a:rPr>
              <a:t>Pub 4012 Tab H</a:t>
            </a:r>
          </a:p>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689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D73F0C-4F61-4403-A7DA-6AF310425129}" type="slidenum">
              <a:rPr lang="en-US" altLang="en-US" smtClean="0"/>
              <a:pPr/>
              <a:t>58</a:t>
            </a:fld>
            <a:endParaRPr lang="en-US" altLang="en-US" dirty="0"/>
          </a:p>
        </p:txBody>
      </p:sp>
      <p:sp>
        <p:nvSpPr>
          <p:cNvPr id="3" name="Content Placeholder 2"/>
          <p:cNvSpPr>
            <a:spLocks noGrp="1"/>
          </p:cNvSpPr>
          <p:nvPr>
            <p:ph sz="quarter" idx="12"/>
          </p:nvPr>
        </p:nvSpPr>
        <p:spPr>
          <a:xfrm>
            <a:off x="1278833" y="1761432"/>
            <a:ext cx="9753600" cy="4258367"/>
          </a:xfrm>
        </p:spPr>
        <p:txBody>
          <a:bodyPr>
            <a:normAutofit fontScale="92500" lnSpcReduction="20000"/>
          </a:bodyPr>
          <a:lstStyle/>
          <a:p>
            <a:r>
              <a:rPr lang="en-US" altLang="en-US" dirty="0" smtClean="0"/>
              <a:t>Offer of employer coverage for the employee's family (the offer includes the employee)</a:t>
            </a:r>
          </a:p>
          <a:p>
            <a:pPr lvl="1"/>
            <a:r>
              <a:rPr lang="en-US" altLang="en-US" dirty="0" smtClean="0"/>
              <a:t>Does the lowest-cost plan that covers everyone in the tax household who is eligible for coverage and is not otherwise exempt cost more than the affordability threshold?</a:t>
            </a:r>
          </a:p>
          <a:p>
            <a:pPr lvl="1"/>
            <a:r>
              <a:rPr lang="en-US" altLang="en-US" b="1" dirty="0" smtClean="0"/>
              <a:t>Include</a:t>
            </a:r>
            <a:r>
              <a:rPr lang="en-US" altLang="en-US" dirty="0" smtClean="0"/>
              <a:t> an individual that is also eligible for other coverage, e.g. Medicare or CHIP</a:t>
            </a:r>
          </a:p>
          <a:p>
            <a:pPr lvl="1"/>
            <a:r>
              <a:rPr lang="en-US" altLang="en-US" b="1" dirty="0" smtClean="0"/>
              <a:t>Do not include </a:t>
            </a:r>
            <a:r>
              <a:rPr lang="en-US" altLang="en-US" dirty="0" smtClean="0"/>
              <a:t>an individual with an exemption, such as health care sharing ministry</a:t>
            </a:r>
          </a:p>
          <a:p>
            <a:pPr lvl="1"/>
            <a:r>
              <a:rPr lang="en-US" altLang="en-US" b="1" dirty="0" smtClean="0"/>
              <a:t>Do not include </a:t>
            </a:r>
            <a:r>
              <a:rPr lang="en-US" altLang="en-US" dirty="0" smtClean="0"/>
              <a:t>an unclaimed dependent (they have their own MAGI and affordability test)</a:t>
            </a:r>
            <a:endParaRPr lang="en-US" altLang="en-US" dirty="0"/>
          </a:p>
        </p:txBody>
      </p:sp>
      <p:sp>
        <p:nvSpPr>
          <p:cNvPr id="2" name="Title 1"/>
          <p:cNvSpPr>
            <a:spLocks noGrp="1"/>
          </p:cNvSpPr>
          <p:nvPr>
            <p:ph type="title"/>
          </p:nvPr>
        </p:nvSpPr>
        <p:spPr/>
        <p:txBody>
          <a:bodyPr>
            <a:normAutofit fontScale="90000"/>
          </a:bodyPr>
          <a:lstStyle/>
          <a:p>
            <a:r>
              <a:rPr lang="en-US" altLang="en-US" smtClean="0"/>
              <a:t>Affordability Exemption: Employer Family Offer</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689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D73F0C-4F61-4403-A7DA-6AF310425129}" type="slidenum">
              <a:rPr lang="en-US" altLang="en-US" smtClean="0"/>
              <a:pPr/>
              <a:t>59</a:t>
            </a:fld>
            <a:endParaRPr lang="en-US" altLang="en-US" dirty="0"/>
          </a:p>
        </p:txBody>
      </p:sp>
      <p:sp>
        <p:nvSpPr>
          <p:cNvPr id="3" name="Content Placeholder 2"/>
          <p:cNvSpPr>
            <a:spLocks noGrp="1"/>
          </p:cNvSpPr>
          <p:nvPr>
            <p:ph sz="quarter" idx="12"/>
          </p:nvPr>
        </p:nvSpPr>
        <p:spPr/>
        <p:txBody>
          <a:bodyPr/>
          <a:lstStyle/>
          <a:p>
            <a:r>
              <a:rPr lang="en-US" altLang="en-US" smtClean="0"/>
              <a:t>Use the fewest number of policies needed (may be more than one)</a:t>
            </a:r>
          </a:p>
          <a:p>
            <a:r>
              <a:rPr lang="en-US" altLang="en-US" smtClean="0"/>
              <a:t>Exemption applies monthly for each member of the family – excluding the employee</a:t>
            </a:r>
          </a:p>
          <a:p>
            <a:pPr lvl="1"/>
            <a:r>
              <a:rPr lang="en-US" altLang="en-US" smtClean="0"/>
              <a:t>Employee must use self-only offer test</a:t>
            </a:r>
            <a:endParaRPr lang="en-US" altLang="en-US" dirty="0" smtClean="0"/>
          </a:p>
        </p:txBody>
      </p:sp>
      <p:sp>
        <p:nvSpPr>
          <p:cNvPr id="2" name="Title 1"/>
          <p:cNvSpPr>
            <a:spLocks noGrp="1"/>
          </p:cNvSpPr>
          <p:nvPr>
            <p:ph type="title"/>
          </p:nvPr>
        </p:nvSpPr>
        <p:spPr/>
        <p:txBody>
          <a:bodyPr>
            <a:normAutofit fontScale="90000"/>
          </a:bodyPr>
          <a:lstStyle/>
          <a:p>
            <a:r>
              <a:rPr lang="en-US" altLang="en-US" dirty="0" smtClean="0"/>
              <a:t>Affordability Exemption: Employer Family Offer</a:t>
            </a:r>
            <a:endParaRPr lang="en-US" altLang="en-US" dirty="0"/>
          </a:p>
        </p:txBody>
      </p:sp>
    </p:spTree>
    <p:extLst>
      <p:ext uri="{BB962C8B-B14F-4D97-AF65-F5344CB8AC3E}">
        <p14:creationId xmlns:p14="http://schemas.microsoft.com/office/powerpoint/2010/main" val="5422741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dirty="0" smtClean="0"/>
              <a:t>Intake Booklet</a:t>
            </a:r>
            <a:endParaRPr lang="en-US" dirty="0"/>
          </a:p>
        </p:txBody>
      </p:sp>
    </p:spTree>
    <p:extLst>
      <p:ext uri="{BB962C8B-B14F-4D97-AF65-F5344CB8AC3E}">
        <p14:creationId xmlns:p14="http://schemas.microsoft.com/office/powerpoint/2010/main" val="322569801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7101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5194AA-832B-4BCF-B4B0-1255A5D5B484}" type="slidenum">
              <a:rPr lang="en-US" altLang="en-US" smtClean="0"/>
              <a:pPr/>
              <a:t>60</a:t>
            </a:fld>
            <a:endParaRPr lang="en-US" altLang="en-US" dirty="0"/>
          </a:p>
        </p:txBody>
      </p:sp>
      <p:sp>
        <p:nvSpPr>
          <p:cNvPr id="3" name="Content Placeholder 2"/>
          <p:cNvSpPr>
            <a:spLocks noGrp="1"/>
          </p:cNvSpPr>
          <p:nvPr>
            <p:ph sz="quarter" idx="12"/>
          </p:nvPr>
        </p:nvSpPr>
        <p:spPr/>
        <p:txBody>
          <a:bodyPr>
            <a:normAutofit fontScale="92500" lnSpcReduction="20000"/>
          </a:bodyPr>
          <a:lstStyle/>
          <a:p>
            <a:r>
              <a:rPr lang="en-US" altLang="en-US" dirty="0" smtClean="0"/>
              <a:t>Two or more members of the family have offers of employer coverage</a:t>
            </a:r>
          </a:p>
          <a:p>
            <a:r>
              <a:rPr lang="en-US" altLang="en-US" dirty="0" smtClean="0"/>
              <a:t>Are all of the following true: </a:t>
            </a:r>
          </a:p>
          <a:p>
            <a:pPr lvl="1"/>
            <a:r>
              <a:rPr lang="en-US" altLang="en-US" dirty="0" smtClean="0"/>
              <a:t>Each individual offer of coverage is less than the affordability threshold,</a:t>
            </a:r>
          </a:p>
          <a:p>
            <a:pPr lvl="1"/>
            <a:r>
              <a:rPr lang="en-US" altLang="en-US" dirty="0" smtClean="0"/>
              <a:t>But their combined cost is greater than the affordability threshold,</a:t>
            </a:r>
          </a:p>
          <a:p>
            <a:pPr lvl="1"/>
            <a:r>
              <a:rPr lang="en-US" altLang="en-US" dirty="0" smtClean="0"/>
              <a:t>And no family coverage is offered for less than the affordability threshold</a:t>
            </a:r>
            <a:endParaRPr lang="en-US" altLang="en-US" dirty="0"/>
          </a:p>
        </p:txBody>
      </p:sp>
      <p:sp>
        <p:nvSpPr>
          <p:cNvPr id="2" name="Title 1"/>
          <p:cNvSpPr>
            <a:spLocks noGrp="1"/>
          </p:cNvSpPr>
          <p:nvPr>
            <p:ph type="title"/>
          </p:nvPr>
        </p:nvSpPr>
        <p:spPr>
          <a:xfrm>
            <a:off x="1066803" y="28835"/>
            <a:ext cx="9905997" cy="1143000"/>
          </a:xfrm>
        </p:spPr>
        <p:txBody>
          <a:bodyPr>
            <a:normAutofit fontScale="90000"/>
          </a:bodyPr>
          <a:lstStyle/>
          <a:p>
            <a:r>
              <a:rPr lang="en-US" altLang="en-US" dirty="0" smtClean="0"/>
              <a:t>Affordability Exemption: Aggregate Employer Offer</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7306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E193D5-0A19-43B1-9B49-0D4741F60B44}" type="slidenum">
              <a:rPr lang="en-US" altLang="en-US" smtClean="0"/>
              <a:pPr/>
              <a:t>61</a:t>
            </a:fld>
            <a:endParaRPr lang="en-US" altLang="en-US" dirty="0"/>
          </a:p>
        </p:txBody>
      </p:sp>
      <p:sp>
        <p:nvSpPr>
          <p:cNvPr id="3" name="Content Placeholder 2"/>
          <p:cNvSpPr>
            <a:spLocks noGrp="1"/>
          </p:cNvSpPr>
          <p:nvPr>
            <p:ph sz="quarter" idx="12"/>
          </p:nvPr>
        </p:nvSpPr>
        <p:spPr/>
        <p:txBody>
          <a:bodyPr>
            <a:normAutofit fontScale="92500" lnSpcReduction="20000"/>
          </a:bodyPr>
          <a:lstStyle/>
          <a:p>
            <a:r>
              <a:rPr lang="en-US" altLang="en-US" dirty="0" smtClean="0"/>
              <a:t>Example: MAGI = $50,000</a:t>
            </a:r>
          </a:p>
          <a:p>
            <a:r>
              <a:rPr lang="en-US" altLang="en-US" dirty="0" smtClean="0"/>
              <a:t>Affordability threshold 8.05% = $4,025</a:t>
            </a:r>
          </a:p>
          <a:p>
            <a:r>
              <a:rPr lang="en-US" altLang="en-US" dirty="0" smtClean="0"/>
              <a:t>Taxpayer’s self-only ESI offer: $300/mo or $3,600/yr</a:t>
            </a:r>
          </a:p>
          <a:p>
            <a:r>
              <a:rPr lang="en-US" altLang="en-US" dirty="0" smtClean="0"/>
              <a:t>Spouse’s self-only ESI offer: $289/mo or $3,468/yr</a:t>
            </a:r>
          </a:p>
          <a:p>
            <a:r>
              <a:rPr lang="en-US" altLang="en-US" dirty="0" smtClean="0"/>
              <a:t>Combined ESI offer: $589/mo or $7,068/yr</a:t>
            </a:r>
          </a:p>
          <a:p>
            <a:r>
              <a:rPr lang="en-US" altLang="en-US" dirty="0" smtClean="0"/>
              <a:t>Taxpayer’s family ESI offer: $604/mo or $7,248/yr (or no offer of family coverage)</a:t>
            </a:r>
            <a:endParaRPr lang="en-US" altLang="en-US" dirty="0"/>
          </a:p>
        </p:txBody>
      </p:sp>
      <p:sp>
        <p:nvSpPr>
          <p:cNvPr id="2" name="Title 1"/>
          <p:cNvSpPr>
            <a:spLocks noGrp="1"/>
          </p:cNvSpPr>
          <p:nvPr>
            <p:ph type="title"/>
          </p:nvPr>
        </p:nvSpPr>
        <p:spPr>
          <a:xfrm>
            <a:off x="1066803" y="28835"/>
            <a:ext cx="10210797" cy="1143000"/>
          </a:xfrm>
        </p:spPr>
        <p:txBody>
          <a:bodyPr>
            <a:normAutofit fontScale="90000"/>
          </a:bodyPr>
          <a:lstStyle/>
          <a:p>
            <a:r>
              <a:rPr lang="en-US" altLang="en-US" dirty="0" smtClean="0"/>
              <a:t>Affordability Exemption: Aggregate Employer Offer Example</a:t>
            </a:r>
            <a:endParaRPr lang="en-US" altLang="en-US" dirty="0"/>
          </a:p>
        </p:txBody>
      </p:sp>
      <p:sp>
        <p:nvSpPr>
          <p:cNvPr id="7" name="TextBox 6"/>
          <p:cNvSpPr txBox="1">
            <a:spLocks noChangeArrowheads="1"/>
          </p:cNvSpPr>
          <p:nvPr/>
        </p:nvSpPr>
        <p:spPr bwMode="auto">
          <a:xfrm>
            <a:off x="9906000" y="2971800"/>
            <a:ext cx="1676400" cy="36933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00FF"/>
                </a:solidFill>
              </a:rPr>
              <a:t>Affordable</a:t>
            </a:r>
          </a:p>
        </p:txBody>
      </p:sp>
      <p:sp>
        <p:nvSpPr>
          <p:cNvPr id="8" name="TextBox 7"/>
          <p:cNvSpPr txBox="1">
            <a:spLocks noChangeArrowheads="1"/>
          </p:cNvSpPr>
          <p:nvPr/>
        </p:nvSpPr>
        <p:spPr bwMode="auto">
          <a:xfrm>
            <a:off x="9906000" y="3581400"/>
            <a:ext cx="1676400" cy="369332"/>
          </a:xfrm>
          <a:prstGeom prst="rect">
            <a:avLst/>
          </a:prstGeom>
          <a:solidFill>
            <a:schemeClr val="bg1"/>
          </a:solidFill>
          <a:ln w="38100">
            <a:solidFill>
              <a:srgbClr val="0000FF"/>
            </a:solidFill>
            <a:miter lim="800000"/>
            <a:headEnd/>
            <a:tailEnd/>
          </a:ln>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00FF"/>
                </a:solidFill>
              </a:rPr>
              <a:t>Affordable</a:t>
            </a:r>
          </a:p>
        </p:txBody>
      </p:sp>
      <p:sp>
        <p:nvSpPr>
          <p:cNvPr id="9" name="TextBox 8"/>
          <p:cNvSpPr txBox="1">
            <a:spLocks noChangeArrowheads="1"/>
          </p:cNvSpPr>
          <p:nvPr/>
        </p:nvSpPr>
        <p:spPr bwMode="auto">
          <a:xfrm>
            <a:off x="9372600" y="5181600"/>
            <a:ext cx="2229852" cy="36933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00FF"/>
                </a:solidFill>
              </a:rPr>
              <a:t>Not Affordable</a:t>
            </a:r>
          </a:p>
        </p:txBody>
      </p:sp>
      <p:sp>
        <p:nvSpPr>
          <p:cNvPr id="10" name="TextBox 9"/>
          <p:cNvSpPr txBox="1">
            <a:spLocks noChangeArrowheads="1"/>
          </p:cNvSpPr>
          <p:nvPr/>
        </p:nvSpPr>
        <p:spPr bwMode="auto">
          <a:xfrm>
            <a:off x="5943600" y="1219200"/>
            <a:ext cx="3962400" cy="1076325"/>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200" b="1" dirty="0">
                <a:solidFill>
                  <a:srgbClr val="0000FF"/>
                </a:solidFill>
              </a:rPr>
              <a:t>Exemption applies to everyone all year</a:t>
            </a:r>
          </a:p>
        </p:txBody>
      </p:sp>
      <p:sp>
        <p:nvSpPr>
          <p:cNvPr id="12" name="TextBox 11"/>
          <p:cNvSpPr txBox="1">
            <a:spLocks noChangeArrowheads="1"/>
          </p:cNvSpPr>
          <p:nvPr/>
        </p:nvSpPr>
        <p:spPr bwMode="auto">
          <a:xfrm>
            <a:off x="9372600" y="4191000"/>
            <a:ext cx="2209800" cy="36933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solidFill>
                  <a:srgbClr val="0000FF"/>
                </a:solidFill>
              </a:rPr>
              <a:t>Not Affordable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7408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4BC42A-8BDD-4527-816A-3BECF4B953AF}" type="slidenum">
              <a:rPr lang="en-US" altLang="en-US" smtClean="0"/>
              <a:pPr/>
              <a:t>62</a:t>
            </a:fld>
            <a:endParaRPr lang="en-US" altLang="en-US" dirty="0"/>
          </a:p>
        </p:txBody>
      </p:sp>
      <p:sp>
        <p:nvSpPr>
          <p:cNvPr id="3" name="Content Placeholder 2"/>
          <p:cNvSpPr>
            <a:spLocks noGrp="1"/>
          </p:cNvSpPr>
          <p:nvPr>
            <p:ph sz="quarter" idx="12"/>
          </p:nvPr>
        </p:nvSpPr>
        <p:spPr/>
        <p:txBody>
          <a:bodyPr/>
          <a:lstStyle/>
          <a:p>
            <a:r>
              <a:rPr lang="en-US" smtClean="0"/>
              <a:t>When exemption applies in any month, it applies for the entire year for all individuals on the return</a:t>
            </a:r>
          </a:p>
          <a:p>
            <a:r>
              <a:rPr lang="en-US" smtClean="0"/>
              <a:t>Even if one member takes their self-only coverage, the other members can claim this exemption if the tests are met</a:t>
            </a:r>
            <a:endParaRPr lang="en-US" dirty="0"/>
          </a:p>
        </p:txBody>
      </p:sp>
      <p:sp>
        <p:nvSpPr>
          <p:cNvPr id="2" name="Title 1"/>
          <p:cNvSpPr>
            <a:spLocks noGrp="1"/>
          </p:cNvSpPr>
          <p:nvPr>
            <p:ph type="title"/>
          </p:nvPr>
        </p:nvSpPr>
        <p:spPr>
          <a:xfrm>
            <a:off x="1066803" y="28835"/>
            <a:ext cx="10210797" cy="1143000"/>
          </a:xfrm>
        </p:spPr>
        <p:txBody>
          <a:bodyPr>
            <a:normAutofit fontScale="90000"/>
          </a:bodyPr>
          <a:lstStyle/>
          <a:p>
            <a:r>
              <a:rPr lang="en-US" altLang="en-US" dirty="0" smtClean="0"/>
              <a:t>Affordability Exemption: Aggregate Employer Offer</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b="1" dirty="0" smtClean="0"/>
              <a:t>Comprehensive</a:t>
            </a:r>
          </a:p>
          <a:p>
            <a:r>
              <a:rPr lang="en-US" dirty="0" smtClean="0"/>
              <a:t>No </a:t>
            </a:r>
            <a:r>
              <a:rPr lang="en-US" dirty="0"/>
              <a:t>Employer Offer</a:t>
            </a:r>
          </a:p>
        </p:txBody>
      </p:sp>
      <p:sp>
        <p:nvSpPr>
          <p:cNvPr id="6" name="Title 5"/>
          <p:cNvSpPr>
            <a:spLocks noGrp="1"/>
          </p:cNvSpPr>
          <p:nvPr>
            <p:ph type="title"/>
          </p:nvPr>
        </p:nvSpPr>
        <p:spPr/>
        <p:txBody>
          <a:bodyPr>
            <a:normAutofit/>
          </a:bodyPr>
          <a:lstStyle/>
          <a:p>
            <a:r>
              <a:rPr lang="en-US" dirty="0"/>
              <a:t>Affordability Exemption</a:t>
            </a:r>
          </a:p>
        </p:txBody>
      </p:sp>
    </p:spTree>
    <p:extLst>
      <p:ext uri="{BB962C8B-B14F-4D97-AF65-F5344CB8AC3E}">
        <p14:creationId xmlns:p14="http://schemas.microsoft.com/office/powerpoint/2010/main" val="259017013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17613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571B0E8-6D42-4F5F-95F4-751F452F660A}" type="slidenum">
              <a:rPr lang="en-US" altLang="en-US" smtClean="0"/>
              <a:pPr/>
              <a:t>64</a:t>
            </a:fld>
            <a:endParaRPr lang="en-US" altLang="en-US" dirty="0"/>
          </a:p>
        </p:txBody>
      </p:sp>
      <p:sp>
        <p:nvSpPr>
          <p:cNvPr id="3" name="Content Placeholder 2"/>
          <p:cNvSpPr>
            <a:spLocks noGrp="1"/>
          </p:cNvSpPr>
          <p:nvPr>
            <p:ph sz="quarter" idx="12"/>
          </p:nvPr>
        </p:nvSpPr>
        <p:spPr/>
        <p:txBody>
          <a:bodyPr>
            <a:normAutofit fontScale="92500"/>
          </a:bodyPr>
          <a:lstStyle/>
          <a:p>
            <a:r>
              <a:rPr lang="en-US" altLang="en-US" dirty="0" smtClean="0"/>
              <a:t>Does the net cost of the lowest-cost bronze plan (LCBP) cost more than the affordability threshold?</a:t>
            </a:r>
          </a:p>
          <a:p>
            <a:pPr lvl="1"/>
            <a:r>
              <a:rPr lang="en-US" altLang="en-US" dirty="0" smtClean="0"/>
              <a:t>After any PTC that the taxpayer would have been eligible to receive</a:t>
            </a:r>
          </a:p>
          <a:p>
            <a:pPr lvl="1"/>
            <a:r>
              <a:rPr lang="en-US" altLang="en-US" dirty="0"/>
              <a:t>This is a hypothetical calculation for the exemption </a:t>
            </a:r>
            <a:r>
              <a:rPr lang="en-US" altLang="en-US" dirty="0" smtClean="0"/>
              <a:t>only</a:t>
            </a:r>
          </a:p>
          <a:p>
            <a:r>
              <a:rPr lang="en-US" altLang="en-US" dirty="0" smtClean="0"/>
              <a:t>Need to look up plan costs for individual ages and zip codes</a:t>
            </a:r>
          </a:p>
          <a:p>
            <a:r>
              <a:rPr lang="en-US" altLang="en-US" dirty="0" smtClean="0"/>
              <a:t>Will need to look up quotes again if zip code changes</a:t>
            </a:r>
          </a:p>
          <a:p>
            <a:endParaRPr lang="en-US" altLang="en-US" dirty="0"/>
          </a:p>
        </p:txBody>
      </p:sp>
      <p:sp>
        <p:nvSpPr>
          <p:cNvPr id="2" name="Title 1"/>
          <p:cNvSpPr>
            <a:spLocks noGrp="1"/>
          </p:cNvSpPr>
          <p:nvPr>
            <p:ph type="title"/>
          </p:nvPr>
        </p:nvSpPr>
        <p:spPr/>
        <p:txBody>
          <a:bodyPr>
            <a:noAutofit/>
          </a:bodyPr>
          <a:lstStyle/>
          <a:p>
            <a:r>
              <a:rPr lang="en-US" altLang="en-US" sz="4400" dirty="0" smtClean="0"/>
              <a:t>Affordability Exemption: No Employer Offer</a:t>
            </a:r>
            <a:endParaRPr lang="en-US" altLang="en-US" sz="4400" dirty="0"/>
          </a:p>
        </p:txBody>
      </p:sp>
      <p:sp>
        <p:nvSpPr>
          <p:cNvPr id="9" name="Rectangle 8"/>
          <p:cNvSpPr/>
          <p:nvPr/>
        </p:nvSpPr>
        <p:spPr>
          <a:xfrm>
            <a:off x="8767948" y="1221590"/>
            <a:ext cx="2286000" cy="3810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rgbClr val="FFFFFF"/>
              </a:solidFill>
            </a:endParaRPr>
          </a:p>
          <a:p>
            <a:pPr algn="ctr"/>
            <a:r>
              <a:rPr lang="en-US" sz="2100" b="1" dirty="0" smtClean="0">
                <a:solidFill>
                  <a:srgbClr val="FFFFFF"/>
                </a:solidFill>
              </a:rPr>
              <a:t>Pub 4012 Tab H</a:t>
            </a:r>
          </a:p>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Footer Placeholder 3"/>
          <p:cNvSpPr>
            <a:spLocks noGrp="1"/>
          </p:cNvSpPr>
          <p:nvPr>
            <p:ph type="ftr"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78181"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1233144-55B3-433C-878D-CBE886EC818A}" type="slidenum">
              <a:rPr lang="en-US" altLang="en-US" smtClean="0"/>
              <a:pPr/>
              <a:t>65</a:t>
            </a:fld>
            <a:endParaRPr lang="en-US" altLang="en-US" dirty="0"/>
          </a:p>
        </p:txBody>
      </p:sp>
      <p:sp>
        <p:nvSpPr>
          <p:cNvPr id="178179" name="Content Placeholder 9"/>
          <p:cNvSpPr>
            <a:spLocks noGrp="1"/>
          </p:cNvSpPr>
          <p:nvPr>
            <p:ph type="body" sz="quarter" idx="15"/>
          </p:nvPr>
        </p:nvSpPr>
        <p:spPr>
          <a:xfrm>
            <a:off x="1282700" y="1754188"/>
            <a:ext cx="3975100" cy="4022725"/>
          </a:xfrm>
        </p:spPr>
        <p:txBody>
          <a:bodyPr/>
          <a:lstStyle/>
          <a:p>
            <a:r>
              <a:rPr lang="en-US" altLang="en-US" dirty="0" smtClean="0"/>
              <a:t>Papa and Nana are on Medicare, grandchild age 20 uninsured and ineligible for Medicaid</a:t>
            </a:r>
            <a:endParaRPr lang="en-US" altLang="en-US" dirty="0"/>
          </a:p>
        </p:txBody>
      </p:sp>
      <p:sp>
        <p:nvSpPr>
          <p:cNvPr id="2" name="Title 1"/>
          <p:cNvSpPr>
            <a:spLocks noGrp="1"/>
          </p:cNvSpPr>
          <p:nvPr>
            <p:ph type="title"/>
          </p:nvPr>
        </p:nvSpPr>
        <p:spPr/>
        <p:txBody>
          <a:bodyPr>
            <a:normAutofit fontScale="90000"/>
          </a:bodyPr>
          <a:lstStyle/>
          <a:p>
            <a:r>
              <a:rPr lang="en-US" smtClean="0"/>
              <a:t>Affordability Exemption: No Employer Offer  Example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62443075"/>
              </p:ext>
            </p:extLst>
          </p:nvPr>
        </p:nvGraphicFramePr>
        <p:xfrm>
          <a:off x="4953000" y="1828800"/>
          <a:ext cx="6781800" cy="3657600"/>
        </p:xfrm>
        <a:graphic>
          <a:graphicData uri="http://schemas.openxmlformats.org/drawingml/2006/table">
            <a:tbl>
              <a:tblPr firstRow="1" bandRow="1">
                <a:tableStyleId>{2D5ABB26-0587-4C30-8999-92F81FD0307C}</a:tableStyleId>
              </a:tblPr>
              <a:tblGrid>
                <a:gridCol w="5362353">
                  <a:extLst>
                    <a:ext uri="{9D8B030D-6E8A-4147-A177-3AD203B41FA5}">
                      <a16:colId xmlns:a16="http://schemas.microsoft.com/office/drawing/2014/main" val="20000"/>
                    </a:ext>
                  </a:extLst>
                </a:gridCol>
                <a:gridCol w="1419447">
                  <a:extLst>
                    <a:ext uri="{9D8B030D-6E8A-4147-A177-3AD203B41FA5}">
                      <a16:colId xmlns:a16="http://schemas.microsoft.com/office/drawing/2014/main" val="20001"/>
                    </a:ext>
                  </a:extLst>
                </a:gridCol>
              </a:tblGrid>
              <a:tr h="37144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MFJ ages 69, 67 (beg.</a:t>
                      </a:r>
                      <a:r>
                        <a:rPr lang="en-US" sz="2400" b="1" baseline="0" dirty="0"/>
                        <a:t> of yr) </a:t>
                      </a:r>
                      <a:r>
                        <a:rPr lang="en-US" sz="2400" b="1" dirty="0"/>
                        <a:t>Collier County, FL 34110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4019">
                <a:tc gridSpan="2">
                  <a:txBody>
                    <a:bodyPr/>
                    <a:lstStyle/>
                    <a:p>
                      <a:r>
                        <a:rPr lang="en-US" sz="2400" b="1" dirty="0"/>
                        <a:t>Dependent</a:t>
                      </a:r>
                      <a:r>
                        <a:rPr lang="en-US" sz="2400" b="1" baseline="0" dirty="0"/>
                        <a:t> grandchild age 20 (beg of yr)</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1445">
                <a:tc>
                  <a:txBody>
                    <a:bodyPr/>
                    <a:lstStyle/>
                    <a:p>
                      <a:r>
                        <a:rPr lang="en-US" sz="2400" b="1" dirty="0"/>
                        <a:t>Retirement income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a:r>
                        <a:rPr lang="en-US" sz="2400" b="1" dirty="0"/>
                        <a:t>$30,000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1445">
                <a:tc>
                  <a:txBody>
                    <a:bodyPr/>
                    <a:lstStyle/>
                    <a:p>
                      <a:r>
                        <a:rPr lang="en-US" sz="2400" b="1" dirty="0"/>
                        <a:t>Total </a:t>
                      </a:r>
                      <a:r>
                        <a:rPr lang="en-US" sz="2400" b="1" dirty="0" smtClean="0"/>
                        <a:t>Social Security</a:t>
                      </a:r>
                      <a:endParaRPr lang="en-US" sz="2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t>20,000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1445">
                <a:tc>
                  <a:txBody>
                    <a:bodyPr/>
                    <a:lstStyle/>
                    <a:p>
                      <a:r>
                        <a:rPr lang="en-US" sz="2400" b="1" dirty="0"/>
                        <a:t>Medicare costs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t>2,578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6820">
                <a:tc>
                  <a:txBody>
                    <a:bodyPr/>
                    <a:lstStyle/>
                    <a:p>
                      <a:r>
                        <a:rPr lang="en-US" sz="2400" b="1" dirty="0"/>
                        <a:t>Grandchild’s MAGI</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t>7,777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1445">
                <a:tc>
                  <a:txBody>
                    <a:bodyPr/>
                    <a:lstStyle/>
                    <a:p>
                      <a:r>
                        <a:rPr lang="en-US" sz="2400" b="1" dirty="0"/>
                        <a:t>Household</a:t>
                      </a:r>
                      <a:r>
                        <a:rPr lang="en-US" sz="2400" b="1" baseline="0" dirty="0"/>
                        <a:t> income </a:t>
                      </a:r>
                      <a:endParaRPr lang="en-US" sz="2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t>41,777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1445">
                <a:tc gridSpan="2">
                  <a:txBody>
                    <a:bodyPr/>
                    <a:lstStyle/>
                    <a:p>
                      <a:r>
                        <a:rPr lang="en-US" sz="2400" b="1" dirty="0" smtClean="0"/>
                        <a:t>(Social</a:t>
                      </a:r>
                      <a:r>
                        <a:rPr lang="en-US" sz="2400" b="1" baseline="0" dirty="0" smtClean="0"/>
                        <a:t> Security income not included for test)</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8022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6C3DA1E-B9D8-4607-8529-18C880E748ED}" type="slidenum">
              <a:rPr lang="en-US" altLang="en-US" smtClean="0"/>
              <a:pPr/>
              <a:t>66</a:t>
            </a:fld>
            <a:endParaRPr lang="en-US" altLang="en-US" dirty="0"/>
          </a:p>
        </p:txBody>
      </p:sp>
      <p:sp>
        <p:nvSpPr>
          <p:cNvPr id="3" name="Content Placeholder 2"/>
          <p:cNvSpPr>
            <a:spLocks noGrp="1"/>
          </p:cNvSpPr>
          <p:nvPr>
            <p:ph sz="quarter" idx="12"/>
          </p:nvPr>
        </p:nvSpPr>
        <p:spPr/>
        <p:txBody>
          <a:bodyPr/>
          <a:lstStyle/>
          <a:p>
            <a:r>
              <a:rPr lang="en-US" altLang="en-US" smtClean="0"/>
              <a:t>Line 1 – lowest cost bronze plan (LCBP) for persons that are not eligible for employer coverage and not otherwise exempt</a:t>
            </a:r>
          </a:p>
          <a:p>
            <a:pPr lvl="1"/>
            <a:r>
              <a:rPr lang="en-US" altLang="en-US" smtClean="0"/>
              <a:t>INCLUDES family members that have or are eligible for government-sponsored coverage </a:t>
            </a:r>
          </a:p>
          <a:p>
            <a:pPr lvl="2"/>
            <a:r>
              <a:rPr lang="en-US" altLang="en-US" smtClean="0"/>
              <a:t>e.g. Medicare, Medicaid, CHIP, VA or TRICARE</a:t>
            </a:r>
          </a:p>
          <a:p>
            <a:pPr lvl="1"/>
            <a:r>
              <a:rPr lang="en-US" altLang="en-US" smtClean="0"/>
              <a:t>Use sum of fewest number of bronze plans possible if one policy cannot cover all persons</a:t>
            </a:r>
            <a:endParaRPr lang="en-US" altLang="en-US" dirty="0"/>
          </a:p>
        </p:txBody>
      </p:sp>
      <p:sp>
        <p:nvSpPr>
          <p:cNvPr id="2" name="Title 1"/>
          <p:cNvSpPr>
            <a:spLocks noGrp="1"/>
          </p:cNvSpPr>
          <p:nvPr>
            <p:ph type="title"/>
          </p:nvPr>
        </p:nvSpPr>
        <p:spPr/>
        <p:txBody>
          <a:bodyPr/>
          <a:lstStyle/>
          <a:p>
            <a:r>
              <a:rPr lang="en-US" smtClean="0"/>
              <a:t>Affordability Exemption: No Employer Offer</a:t>
            </a:r>
            <a:endParaRPr lang="en-US" dirty="0"/>
          </a:p>
        </p:txBody>
      </p:sp>
      <p:sp>
        <p:nvSpPr>
          <p:cNvPr id="6" name="Rectangle 5"/>
          <p:cNvSpPr/>
          <p:nvPr/>
        </p:nvSpPr>
        <p:spPr>
          <a:xfrm>
            <a:off x="9144000" y="1210251"/>
            <a:ext cx="22860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t>Pub 4012 tab H</a:t>
            </a:r>
            <a:endParaRPr lang="en-US" sz="22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82278"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1ECD95-6EEB-4423-AD64-2BEA3971B80C}" type="slidenum">
              <a:rPr lang="en-US" altLang="en-US" smtClean="0"/>
              <a:pPr/>
              <a:t>67</a:t>
            </a:fld>
            <a:endParaRPr lang="en-US" altLang="en-US" dirty="0"/>
          </a:p>
        </p:txBody>
      </p:sp>
      <p:sp>
        <p:nvSpPr>
          <p:cNvPr id="182276" name="Content Placeholder 2"/>
          <p:cNvSpPr>
            <a:spLocks noGrp="1"/>
          </p:cNvSpPr>
          <p:nvPr>
            <p:ph sz="quarter" idx="12"/>
          </p:nvPr>
        </p:nvSpPr>
        <p:spPr/>
        <p:txBody>
          <a:bodyPr/>
          <a:lstStyle/>
          <a:p>
            <a:r>
              <a:rPr lang="en-US" altLang="en-US" dirty="0" smtClean="0"/>
              <a:t>Look up LCBP for Line 1</a:t>
            </a:r>
          </a:p>
          <a:p>
            <a:endParaRPr lang="en-US" altLang="en-US" dirty="0" smtClean="0"/>
          </a:p>
          <a:p>
            <a:endParaRPr lang="en-US" altLang="en-US" dirty="0" smtClean="0"/>
          </a:p>
          <a:p>
            <a:r>
              <a:rPr lang="en-US" altLang="en-US" dirty="0" smtClean="0"/>
              <a:t>Both grandparents and the grandchild</a:t>
            </a:r>
            <a:endParaRPr lang="en-US" altLang="en-US" dirty="0"/>
          </a:p>
        </p:txBody>
      </p:sp>
      <p:sp>
        <p:nvSpPr>
          <p:cNvPr id="2" name="Title 1"/>
          <p:cNvSpPr>
            <a:spLocks noGrp="1"/>
          </p:cNvSpPr>
          <p:nvPr>
            <p:ph type="title"/>
          </p:nvPr>
        </p:nvSpPr>
        <p:spPr/>
        <p:txBody>
          <a:bodyPr/>
          <a:lstStyle/>
          <a:p>
            <a:r>
              <a:rPr lang="en-US" smtClean="0"/>
              <a:t>Affordability Exemption: No Employer Offer</a:t>
            </a:r>
            <a:endParaRPr lang="en-US" dirty="0"/>
          </a:p>
        </p:txBody>
      </p:sp>
      <p:pic>
        <p:nvPicPr>
          <p:cNvPr id="5" name="Picture 4"/>
          <p:cNvPicPr>
            <a:picLocks noChangeAspect="1"/>
          </p:cNvPicPr>
          <p:nvPr/>
        </p:nvPicPr>
        <p:blipFill>
          <a:blip r:embed="rId3"/>
          <a:stretch>
            <a:fillRect/>
          </a:stretch>
        </p:blipFill>
        <p:spPr>
          <a:xfrm>
            <a:off x="1752600" y="2667000"/>
            <a:ext cx="8305800" cy="1049718"/>
          </a:xfrm>
          <a:prstGeom prst="rect">
            <a:avLst/>
          </a:prstGeom>
          <a:ln>
            <a:solidFill>
              <a:schemeClr val="tx1"/>
            </a:solidFill>
          </a:ln>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8637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4E6C9A-0C80-47B5-B596-23F4E65FDC80}" type="slidenum">
              <a:rPr lang="en-US" altLang="en-US" smtClean="0"/>
              <a:pPr/>
              <a:t>68</a:t>
            </a:fld>
            <a:endParaRPr lang="en-US" altLang="en-US" dirty="0"/>
          </a:p>
        </p:txBody>
      </p:sp>
      <p:sp>
        <p:nvSpPr>
          <p:cNvPr id="3" name="Content Placeholder 2"/>
          <p:cNvSpPr>
            <a:spLocks noGrp="1"/>
          </p:cNvSpPr>
          <p:nvPr>
            <p:ph sz="quarter" idx="12"/>
          </p:nvPr>
        </p:nvSpPr>
        <p:spPr/>
        <p:txBody>
          <a:bodyPr>
            <a:normAutofit lnSpcReduction="10000"/>
          </a:bodyPr>
          <a:lstStyle/>
          <a:p>
            <a:r>
              <a:rPr lang="en-US" altLang="en-US" dirty="0" smtClean="0"/>
              <a:t>Line 10 – SLCSP* cost for persons that can get insurance only in the individual market and not otherwise exempt</a:t>
            </a:r>
          </a:p>
          <a:p>
            <a:pPr lvl="1"/>
            <a:r>
              <a:rPr lang="en-US" altLang="en-US" dirty="0" smtClean="0"/>
              <a:t>EXCLUDES family members that have or are eligible for government-sponsored coverage </a:t>
            </a:r>
          </a:p>
          <a:p>
            <a:pPr lvl="2"/>
            <a:r>
              <a:rPr lang="en-US" altLang="en-US" dirty="0" smtClean="0"/>
              <a:t>e.g. Medicare, Medicaid, CHIP, VA or TRICARE</a:t>
            </a:r>
          </a:p>
          <a:p>
            <a:pPr lvl="1"/>
            <a:r>
              <a:rPr lang="en-US" altLang="en-US" dirty="0" smtClean="0"/>
              <a:t>Use sum of fewest number of silver plans possible if one policy cannot cover all persons</a:t>
            </a:r>
          </a:p>
          <a:p>
            <a:pPr>
              <a:buNone/>
            </a:pPr>
            <a:r>
              <a:rPr lang="en-US" altLang="en-US" dirty="0" smtClean="0"/>
              <a:t>*Second-lowest-cost silver plan</a:t>
            </a:r>
            <a:endParaRPr lang="en-US" altLang="en-US" dirty="0"/>
          </a:p>
        </p:txBody>
      </p:sp>
      <p:sp>
        <p:nvSpPr>
          <p:cNvPr id="2" name="Title 1"/>
          <p:cNvSpPr>
            <a:spLocks noGrp="1"/>
          </p:cNvSpPr>
          <p:nvPr>
            <p:ph type="title"/>
          </p:nvPr>
        </p:nvSpPr>
        <p:spPr/>
        <p:txBody>
          <a:bodyPr/>
          <a:lstStyle/>
          <a:p>
            <a:r>
              <a:rPr lang="en-US" smtClean="0"/>
              <a:t>Affordability Exemption: No Employer Offer</a:t>
            </a:r>
            <a:endParaRPr lang="en-US" dirty="0"/>
          </a:p>
        </p:txBody>
      </p:sp>
      <p:sp>
        <p:nvSpPr>
          <p:cNvPr id="9" name="Rectangle 8"/>
          <p:cNvSpPr/>
          <p:nvPr/>
        </p:nvSpPr>
        <p:spPr>
          <a:xfrm>
            <a:off x="8839200" y="1171835"/>
            <a:ext cx="2362200" cy="3810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rgbClr val="FFFFFF"/>
              </a:solidFill>
            </a:endParaRPr>
          </a:p>
          <a:p>
            <a:pPr algn="ctr"/>
            <a:r>
              <a:rPr lang="en-US" b="1" dirty="0" smtClean="0">
                <a:solidFill>
                  <a:srgbClr val="FFFFFF"/>
                </a:solidFill>
              </a:rPr>
              <a:t>Pub 4012 Tab ACA</a:t>
            </a:r>
          </a:p>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8842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E992B9-75F7-4AC8-B5F7-6C39B7CEFABF}" type="slidenum">
              <a:rPr lang="en-US" altLang="en-US" smtClean="0"/>
              <a:pPr/>
              <a:t>69</a:t>
            </a:fld>
            <a:endParaRPr lang="en-US" altLang="en-US" dirty="0"/>
          </a:p>
        </p:txBody>
      </p:sp>
      <p:sp>
        <p:nvSpPr>
          <p:cNvPr id="188419" name="Content Placeholder 2"/>
          <p:cNvSpPr>
            <a:spLocks noGrp="1"/>
          </p:cNvSpPr>
          <p:nvPr>
            <p:ph sz="quarter" idx="12"/>
          </p:nvPr>
        </p:nvSpPr>
        <p:spPr/>
        <p:txBody>
          <a:bodyPr/>
          <a:lstStyle/>
          <a:p>
            <a:r>
              <a:rPr lang="en-US" altLang="en-US" smtClean="0"/>
              <a:t>Look up and enter SLCSP on Line 10:</a:t>
            </a:r>
          </a:p>
          <a:p>
            <a:endParaRPr lang="en-US" altLang="en-US" smtClean="0"/>
          </a:p>
          <a:p>
            <a:endParaRPr lang="en-US" altLang="en-US" smtClean="0"/>
          </a:p>
          <a:p>
            <a:r>
              <a:rPr lang="en-US" altLang="en-US" smtClean="0"/>
              <a:t>Grandchild only!</a:t>
            </a:r>
          </a:p>
          <a:p>
            <a:r>
              <a:rPr lang="en-US" altLang="en-US" smtClean="0"/>
              <a:t>Individuals included in Line 10 can be different than those in Line 1!</a:t>
            </a:r>
          </a:p>
          <a:p>
            <a:endParaRPr lang="en-US" altLang="en-US" dirty="0"/>
          </a:p>
        </p:txBody>
      </p:sp>
      <p:sp>
        <p:nvSpPr>
          <p:cNvPr id="2" name="Title 1"/>
          <p:cNvSpPr>
            <a:spLocks noGrp="1"/>
          </p:cNvSpPr>
          <p:nvPr>
            <p:ph type="title"/>
          </p:nvPr>
        </p:nvSpPr>
        <p:spPr/>
        <p:txBody>
          <a:bodyPr/>
          <a:lstStyle/>
          <a:p>
            <a:r>
              <a:rPr lang="en-US" smtClean="0"/>
              <a:t>Affordability Exemption: No Employer Offer</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57200" y="2438400"/>
            <a:ext cx="11116102" cy="1371600"/>
          </a:xfrm>
          <a:prstGeom prst="rect">
            <a:avLst/>
          </a:prstGeom>
          <a:ln>
            <a:solidFill>
              <a:schemeClr val="tx1"/>
            </a:solid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440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F139B9-57DB-4D3C-BD04-4136B86988D7}" type="slidenum">
              <a:rPr lang="en-US" altLang="en-US" smtClean="0"/>
              <a:pPr/>
              <a:t>7</a:t>
            </a:fld>
            <a:endParaRPr lang="en-US" altLang="en-US" dirty="0"/>
          </a:p>
        </p:txBody>
      </p:sp>
      <p:sp>
        <p:nvSpPr>
          <p:cNvPr id="3" name="Content Placeholder 2"/>
          <p:cNvSpPr>
            <a:spLocks noGrp="1"/>
          </p:cNvSpPr>
          <p:nvPr>
            <p:ph sz="quarter" idx="12"/>
          </p:nvPr>
        </p:nvSpPr>
        <p:spPr/>
        <p:txBody>
          <a:bodyPr>
            <a:normAutofit/>
          </a:bodyPr>
          <a:lstStyle/>
          <a:p>
            <a:r>
              <a:rPr lang="en-US" dirty="0" smtClean="0"/>
              <a:t>Rely on interview and on taxpayer’s good faith representation</a:t>
            </a:r>
          </a:p>
          <a:p>
            <a:r>
              <a:rPr lang="en-US" dirty="0" smtClean="0"/>
              <a:t>Did you and everyone on your return have health insurance coverage all year?</a:t>
            </a:r>
          </a:p>
          <a:p>
            <a:r>
              <a:rPr lang="en-US" dirty="0" smtClean="0"/>
              <a:t>If not, make initial assessment of possible exemption(s)</a:t>
            </a:r>
          </a:p>
          <a:p>
            <a:pPr lvl="1"/>
            <a:r>
              <a:rPr lang="en-US" dirty="0" smtClean="0"/>
              <a:t>May refer return to a more experienced Counselor</a:t>
            </a:r>
            <a:endParaRPr lang="en-US" dirty="0"/>
          </a:p>
        </p:txBody>
      </p:sp>
      <p:sp>
        <p:nvSpPr>
          <p:cNvPr id="2" name="Title 1"/>
          <p:cNvSpPr>
            <a:spLocks noGrp="1"/>
          </p:cNvSpPr>
          <p:nvPr>
            <p:ph type="title"/>
          </p:nvPr>
        </p:nvSpPr>
        <p:spPr/>
        <p:txBody>
          <a:bodyPr>
            <a:normAutofit/>
          </a:bodyPr>
          <a:lstStyle/>
          <a:p>
            <a:r>
              <a:rPr lang="en-US" dirty="0" smtClean="0"/>
              <a:t>Intake Booklet and MEC Questions</a:t>
            </a:r>
            <a:endParaRPr lang="en-US" dirty="0"/>
          </a:p>
        </p:txBody>
      </p:sp>
    </p:spTree>
    <p:extLst>
      <p:ext uri="{BB962C8B-B14F-4D97-AF65-F5344CB8AC3E}">
        <p14:creationId xmlns:p14="http://schemas.microsoft.com/office/powerpoint/2010/main" val="132853993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9149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491B38-B592-4504-AF45-F1D0680470A3}" type="slidenum">
              <a:rPr lang="en-US" altLang="en-US" smtClean="0"/>
              <a:pPr/>
              <a:t>70</a:t>
            </a:fld>
            <a:endParaRPr lang="en-US" altLang="en-US" dirty="0"/>
          </a:p>
        </p:txBody>
      </p:sp>
      <p:sp>
        <p:nvSpPr>
          <p:cNvPr id="191491" name="Content Placeholder 2"/>
          <p:cNvSpPr>
            <a:spLocks noGrp="1"/>
          </p:cNvSpPr>
          <p:nvPr>
            <p:ph sz="quarter" idx="12"/>
          </p:nvPr>
        </p:nvSpPr>
        <p:spPr/>
        <p:txBody>
          <a:bodyPr/>
          <a:lstStyle/>
          <a:p>
            <a:r>
              <a:rPr lang="en-US" altLang="en-US" smtClean="0"/>
              <a:t>Complete lines 11, 12 and 13</a:t>
            </a:r>
          </a:p>
          <a:p>
            <a:endParaRPr lang="en-US" altLang="en-US" smtClean="0"/>
          </a:p>
          <a:p>
            <a:endParaRPr lang="en-US" altLang="en-US" smtClean="0"/>
          </a:p>
          <a:p>
            <a:endParaRPr lang="en-US" altLang="en-US" smtClean="0"/>
          </a:p>
          <a:p>
            <a:r>
              <a:rPr lang="en-US" altLang="en-US" smtClean="0"/>
              <a:t>Compare to affordability threshold of 8.05% of $41,777 or $3,363</a:t>
            </a:r>
            <a:endParaRPr lang="en-US" altLang="en-US" dirty="0"/>
          </a:p>
        </p:txBody>
      </p:sp>
      <p:sp>
        <p:nvSpPr>
          <p:cNvPr id="2" name="Title 1"/>
          <p:cNvSpPr>
            <a:spLocks noGrp="1"/>
          </p:cNvSpPr>
          <p:nvPr>
            <p:ph type="title"/>
          </p:nvPr>
        </p:nvSpPr>
        <p:spPr/>
        <p:txBody>
          <a:bodyPr/>
          <a:lstStyle/>
          <a:p>
            <a:r>
              <a:rPr lang="en-US" smtClean="0"/>
              <a:t>Affordability Exemption: No Employer Offer</a:t>
            </a:r>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914400" y="2590800"/>
            <a:ext cx="10325820" cy="1828927"/>
          </a:xfrm>
          <a:prstGeom prst="rect">
            <a:avLst/>
          </a:prstGeom>
          <a:ln>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9456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4D9650-38D0-446F-8030-2A57C41F0685}" type="slidenum">
              <a:rPr lang="en-US" altLang="en-US" smtClean="0"/>
              <a:pPr/>
              <a:t>71</a:t>
            </a:fld>
            <a:endParaRPr lang="en-US" altLang="en-US" dirty="0"/>
          </a:p>
        </p:txBody>
      </p:sp>
      <p:sp>
        <p:nvSpPr>
          <p:cNvPr id="194563" name="Content Placeholder 2"/>
          <p:cNvSpPr>
            <a:spLocks noGrp="1"/>
          </p:cNvSpPr>
          <p:nvPr>
            <p:ph sz="quarter" idx="12"/>
          </p:nvPr>
        </p:nvSpPr>
        <p:spPr/>
        <p:txBody>
          <a:bodyPr/>
          <a:lstStyle/>
          <a:p>
            <a:r>
              <a:rPr lang="en-US" altLang="en-US" smtClean="0"/>
              <a:t>When annualized cost (line 13 of MCA Worksheet) is greater than affordability threshold</a:t>
            </a:r>
          </a:p>
          <a:p>
            <a:pPr lvl="1"/>
            <a:r>
              <a:rPr lang="en-US" altLang="en-US" smtClean="0"/>
              <a:t>Exemption applies to those included in line 1 that need the exemption</a:t>
            </a:r>
            <a:endParaRPr lang="en-US" altLang="en-US" dirty="0"/>
          </a:p>
        </p:txBody>
      </p:sp>
      <p:sp>
        <p:nvSpPr>
          <p:cNvPr id="2" name="Title 1"/>
          <p:cNvSpPr>
            <a:spLocks noGrp="1"/>
          </p:cNvSpPr>
          <p:nvPr>
            <p:ph type="title"/>
          </p:nvPr>
        </p:nvSpPr>
        <p:spPr/>
        <p:txBody>
          <a:bodyPr/>
          <a:lstStyle/>
          <a:p>
            <a:r>
              <a:rPr lang="en-US" smtClean="0"/>
              <a:t>Affordability Exemption: No Employer Offer</a:t>
            </a:r>
            <a:endParaRPr lang="en-US"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044376" y="1220167"/>
            <a:ext cx="7073584" cy="4957663"/>
          </a:xfrm>
          <a:prstGeom prst="rect">
            <a:avLst/>
          </a:prstGeom>
          <a:ln>
            <a:solidFill>
              <a:schemeClr val="tx1"/>
            </a:solidFill>
          </a:ln>
        </p:spPr>
      </p:pic>
      <p:sp>
        <p:nvSpPr>
          <p:cNvPr id="4" name="Footer Placeholder 3"/>
          <p:cNvSpPr>
            <a:spLocks noGrp="1"/>
          </p:cNvSpPr>
          <p:nvPr>
            <p:ph type="ftr" sz="quarter" idx="11"/>
          </p:nvPr>
        </p:nvSpPr>
        <p:spPr/>
        <p:txBody>
          <a:bodyPr/>
          <a:lstStyle/>
          <a:p>
            <a:r>
              <a:rPr lang="en-US" dirty="0" smtClean="0"/>
              <a:t>NTTC Training – TY2018</a:t>
            </a:r>
            <a:endParaRPr lang="en-US" dirty="0"/>
          </a:p>
        </p:txBody>
      </p:sp>
      <p:sp>
        <p:nvSpPr>
          <p:cNvPr id="193540"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C4EED5-B677-406D-B479-991D6235100B}" type="slidenum">
              <a:rPr lang="en-US" altLang="en-US" smtClean="0"/>
              <a:pPr/>
              <a:t>72</a:t>
            </a:fld>
            <a:endParaRPr lang="en-US" altLang="en-US" dirty="0"/>
          </a:p>
        </p:txBody>
      </p:sp>
      <p:sp>
        <p:nvSpPr>
          <p:cNvPr id="15" name="Title 14"/>
          <p:cNvSpPr>
            <a:spLocks noGrp="1"/>
          </p:cNvSpPr>
          <p:nvPr>
            <p:ph type="title"/>
          </p:nvPr>
        </p:nvSpPr>
        <p:spPr/>
        <p:txBody>
          <a:bodyPr>
            <a:normAutofit/>
          </a:bodyPr>
          <a:lstStyle/>
          <a:p>
            <a:r>
              <a:rPr lang="en-US" dirty="0"/>
              <a:t>Affordability Exemption: No Employer Offer</a:t>
            </a:r>
          </a:p>
        </p:txBody>
      </p:sp>
      <p:sp>
        <p:nvSpPr>
          <p:cNvPr id="8" name="Rounded Rectangle 7"/>
          <p:cNvSpPr/>
          <p:nvPr/>
        </p:nvSpPr>
        <p:spPr>
          <a:xfrm>
            <a:off x="8282651" y="5735255"/>
            <a:ext cx="884499" cy="303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n-US" altLang="en-US" dirty="0">
              <a:solidFill>
                <a:srgbClr val="FFFFFF"/>
              </a:solidFill>
            </a:endParaRPr>
          </a:p>
        </p:txBody>
      </p:sp>
      <p:sp>
        <p:nvSpPr>
          <p:cNvPr id="10" name="Rounded Rectangle 9"/>
          <p:cNvSpPr/>
          <p:nvPr/>
        </p:nvSpPr>
        <p:spPr>
          <a:xfrm>
            <a:off x="3124200" y="3278862"/>
            <a:ext cx="3886200" cy="2281476"/>
          </a:xfrm>
          <a:prstGeom prst="round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3200" dirty="0">
                <a:solidFill>
                  <a:schemeClr val="tx1"/>
                </a:solidFill>
              </a:rPr>
              <a:t>Grandchild can claim the exemption; grandparents don’t need an exemption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73</a:t>
            </a:fld>
            <a:endParaRPr lang="en-US" altLang="en-US" dirty="0"/>
          </a:p>
        </p:txBody>
      </p:sp>
      <p:sp>
        <p:nvSpPr>
          <p:cNvPr id="5" name="Content Placeholder 4"/>
          <p:cNvSpPr>
            <a:spLocks noGrp="1"/>
          </p:cNvSpPr>
          <p:nvPr>
            <p:ph sz="quarter" idx="12"/>
          </p:nvPr>
        </p:nvSpPr>
        <p:spPr/>
        <p:txBody>
          <a:bodyPr/>
          <a:lstStyle/>
          <a:p>
            <a:r>
              <a:rPr lang="en-US" dirty="0" smtClean="0"/>
              <a:t>Add unclaimed dependents to the tax return for health insurance purposes </a:t>
            </a:r>
            <a:r>
              <a:rPr lang="en-US" b="1" dirty="0" smtClean="0"/>
              <a:t>only</a:t>
            </a:r>
          </a:p>
          <a:p>
            <a:r>
              <a:rPr lang="en-US" dirty="0" smtClean="0"/>
              <a:t>Virtually all will qualify for an exemption</a:t>
            </a:r>
          </a:p>
          <a:p>
            <a:pPr lvl="1"/>
            <a:r>
              <a:rPr lang="en-US" dirty="0" smtClean="0"/>
              <a:t>Unclaimed dependent has their own, separate household income (do not combine with taxpayer)</a:t>
            </a:r>
          </a:p>
          <a:p>
            <a:r>
              <a:rPr lang="en-US" dirty="0" smtClean="0"/>
              <a:t>Enter that exemption when Form 8965 is required</a:t>
            </a:r>
          </a:p>
          <a:p>
            <a:pPr lvl="1"/>
            <a:r>
              <a:rPr lang="en-US" dirty="0" smtClean="0"/>
              <a:t>Cannot use TaxSlayer affordability calculator</a:t>
            </a:r>
          </a:p>
          <a:p>
            <a:pPr lvl="1"/>
            <a:endParaRPr lang="en-US" dirty="0"/>
          </a:p>
        </p:txBody>
      </p:sp>
      <p:sp>
        <p:nvSpPr>
          <p:cNvPr id="2" name="Title 1"/>
          <p:cNvSpPr>
            <a:spLocks noGrp="1"/>
          </p:cNvSpPr>
          <p:nvPr>
            <p:ph type="title"/>
          </p:nvPr>
        </p:nvSpPr>
        <p:spPr/>
        <p:txBody>
          <a:bodyPr>
            <a:normAutofit fontScale="90000"/>
          </a:bodyPr>
          <a:lstStyle/>
          <a:p>
            <a:r>
              <a:rPr lang="en-US" smtClean="0"/>
              <a:t>Affordability Exemption – Unclaimed Dependent</a:t>
            </a:r>
            <a:endParaRPr lang="en-US" dirty="0"/>
          </a:p>
        </p:txBody>
      </p:sp>
    </p:spTree>
    <p:extLst>
      <p:ext uri="{BB962C8B-B14F-4D97-AF65-F5344CB8AC3E}">
        <p14:creationId xmlns:p14="http://schemas.microsoft.com/office/powerpoint/2010/main" val="4209883352"/>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74</a:t>
            </a:fld>
            <a:endParaRPr lang="en-US" altLang="en-US" dirty="0"/>
          </a:p>
        </p:txBody>
      </p:sp>
      <p:sp>
        <p:nvSpPr>
          <p:cNvPr id="5" name="Content Placeholder 4"/>
          <p:cNvSpPr>
            <a:spLocks noGrp="1"/>
          </p:cNvSpPr>
          <p:nvPr>
            <p:ph sz="quarter" idx="12"/>
          </p:nvPr>
        </p:nvSpPr>
        <p:spPr>
          <a:xfrm>
            <a:off x="1278832" y="1761432"/>
            <a:ext cx="10303567" cy="4503871"/>
          </a:xfrm>
        </p:spPr>
        <p:txBody>
          <a:bodyPr>
            <a:normAutofit fontScale="92500" lnSpcReduction="10000"/>
          </a:bodyPr>
          <a:lstStyle/>
          <a:p>
            <a:r>
              <a:rPr lang="en-US" dirty="0" smtClean="0"/>
              <a:t>For the non-expansion state exemption (AGI under 138% FPL)</a:t>
            </a:r>
          </a:p>
          <a:p>
            <a:r>
              <a:rPr lang="en-US" dirty="0" smtClean="0"/>
              <a:t>For either filing threshold exemption</a:t>
            </a:r>
          </a:p>
          <a:p>
            <a:pPr lvl="1"/>
            <a:r>
              <a:rPr lang="en-US" dirty="0" smtClean="0"/>
              <a:t>Gross income or MAGI is less than their filing requirement</a:t>
            </a:r>
          </a:p>
          <a:p>
            <a:pPr lvl="1">
              <a:buFont typeface="Wingdings" panose="05000000000000000000" pitchFamily="2" charset="2"/>
              <a:buChar char="Ø"/>
            </a:pPr>
            <a:r>
              <a:rPr lang="en-US" dirty="0" smtClean="0"/>
              <a:t>Use “Affordability Exemption” code in TaxSlayer</a:t>
            </a:r>
          </a:p>
          <a:p>
            <a:r>
              <a:rPr lang="en-US" dirty="0" smtClean="0"/>
              <a:t>For employer offer affordability exemption </a:t>
            </a:r>
          </a:p>
          <a:p>
            <a:r>
              <a:rPr lang="en-US" dirty="0" smtClean="0"/>
              <a:t>For no employer offer affordability exemption </a:t>
            </a:r>
          </a:p>
          <a:p>
            <a:pPr lvl="1"/>
            <a:r>
              <a:rPr lang="en-US" dirty="0" smtClean="0"/>
              <a:t>Lowest cost bronze plan &gt; 8.05% of AGI</a:t>
            </a:r>
          </a:p>
          <a:p>
            <a:pPr lvl="1"/>
            <a:r>
              <a:rPr lang="en-US" dirty="0" smtClean="0"/>
              <a:t>As a dependent, even though unclaimed, not eligible for PTC</a:t>
            </a:r>
            <a:endParaRPr lang="en-US" dirty="0"/>
          </a:p>
        </p:txBody>
      </p:sp>
      <p:sp>
        <p:nvSpPr>
          <p:cNvPr id="2" name="Title 1"/>
          <p:cNvSpPr>
            <a:spLocks noGrp="1"/>
          </p:cNvSpPr>
          <p:nvPr>
            <p:ph type="title"/>
          </p:nvPr>
        </p:nvSpPr>
        <p:spPr>
          <a:xfrm>
            <a:off x="1066802" y="28835"/>
            <a:ext cx="10286998" cy="1143000"/>
          </a:xfrm>
        </p:spPr>
        <p:txBody>
          <a:bodyPr>
            <a:normAutofit/>
          </a:bodyPr>
          <a:lstStyle/>
          <a:p>
            <a:r>
              <a:rPr lang="en-US" dirty="0" smtClean="0"/>
              <a:t>Unclaimed Dependent has OWN MAGI</a:t>
            </a:r>
            <a:endParaRPr lang="en-US" dirty="0"/>
          </a:p>
        </p:txBody>
      </p:sp>
    </p:spTree>
    <p:extLst>
      <p:ext uri="{BB962C8B-B14F-4D97-AF65-F5344CB8AC3E}">
        <p14:creationId xmlns:p14="http://schemas.microsoft.com/office/powerpoint/2010/main" val="2819412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976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8E63CB-A8D1-4242-95EB-ED420A3A69B0}" type="slidenum">
              <a:rPr lang="en-US" altLang="en-US" smtClean="0"/>
              <a:pPr/>
              <a:t>75</a:t>
            </a:fld>
            <a:endParaRPr lang="en-US" altLang="en-US" dirty="0"/>
          </a:p>
        </p:txBody>
      </p:sp>
      <p:sp>
        <p:nvSpPr>
          <p:cNvPr id="3" name="Content Placeholder 2"/>
          <p:cNvSpPr>
            <a:spLocks noGrp="1"/>
          </p:cNvSpPr>
          <p:nvPr>
            <p:ph sz="quarter" idx="12"/>
          </p:nvPr>
        </p:nvSpPr>
        <p:spPr/>
        <p:txBody>
          <a:bodyPr>
            <a:normAutofit fontScale="85000" lnSpcReduction="10000"/>
          </a:bodyPr>
          <a:lstStyle/>
          <a:p>
            <a:r>
              <a:rPr lang="en-US" altLang="en-US" dirty="0" smtClean="0"/>
              <a:t>Tommy, age 27 on 1/1/2018, lives in an expansion state, no coverage all year (paid SRP for all of 2017)</a:t>
            </a:r>
            <a:endParaRPr lang="en-US" dirty="0" smtClean="0"/>
          </a:p>
          <a:p>
            <a:r>
              <a:rPr lang="en-US" altLang="en-US" dirty="0" smtClean="0"/>
              <a:t>Worked Jan and earned $2,000</a:t>
            </a:r>
          </a:p>
          <a:p>
            <a:pPr lvl="1"/>
            <a:r>
              <a:rPr lang="en-US" altLang="en-US" dirty="0" smtClean="0"/>
              <a:t>Employer offered coverage at $95/ mo</a:t>
            </a:r>
          </a:p>
          <a:p>
            <a:r>
              <a:rPr lang="en-US" altLang="en-US" dirty="0" smtClean="0"/>
              <a:t>Unemployed Feb – Oct and got $8,200 of unemployment income</a:t>
            </a:r>
          </a:p>
          <a:p>
            <a:pPr lvl="1"/>
            <a:r>
              <a:rPr lang="en-US" altLang="en-US" dirty="0" smtClean="0"/>
              <a:t>Eligible for Medicaid, but did not apply</a:t>
            </a:r>
          </a:p>
          <a:p>
            <a:r>
              <a:rPr lang="en-US" altLang="en-US" dirty="0" smtClean="0"/>
              <a:t>Worked Nov – Dec and earned $5,000</a:t>
            </a:r>
          </a:p>
          <a:p>
            <a:pPr lvl="1"/>
            <a:r>
              <a:rPr lang="en-US" altLang="en-US" dirty="0" smtClean="0"/>
              <a:t>Employer coverage starts Jan 2019</a:t>
            </a:r>
            <a:endParaRPr lang="en-US" altLang="en-US" dirty="0"/>
          </a:p>
        </p:txBody>
      </p:sp>
      <p:sp>
        <p:nvSpPr>
          <p:cNvPr id="2" name="Title 1"/>
          <p:cNvSpPr>
            <a:spLocks noGrp="1"/>
          </p:cNvSpPr>
          <p:nvPr>
            <p:ph type="title"/>
          </p:nvPr>
        </p:nvSpPr>
        <p:spPr/>
        <p:txBody>
          <a:bodyPr/>
          <a:lstStyle/>
          <a:p>
            <a:r>
              <a:rPr lang="en-US" smtClean="0"/>
              <a:t>Affordability Example: Tommy</a:t>
            </a:r>
            <a:endParaRPr lang="en-US" dirty="0"/>
          </a:p>
        </p:txBody>
      </p:sp>
      <p:sp>
        <p:nvSpPr>
          <p:cNvPr id="6" name="TextBox 5"/>
          <p:cNvSpPr txBox="1">
            <a:spLocks noChangeArrowheads="1"/>
          </p:cNvSpPr>
          <p:nvPr/>
        </p:nvSpPr>
        <p:spPr bwMode="auto">
          <a:xfrm>
            <a:off x="8153400" y="4648200"/>
            <a:ext cx="1708150" cy="95408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0000FF"/>
                </a:solidFill>
              </a:rPr>
              <a:t>MAGI = $15,200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19968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0E92CB-C6E2-4351-9D1D-80ADF9B236A7}" type="slidenum">
              <a:rPr lang="en-US" altLang="en-US" smtClean="0"/>
              <a:pPr/>
              <a:t>76</a:t>
            </a:fld>
            <a:endParaRPr lang="en-US" altLang="en-US" dirty="0"/>
          </a:p>
        </p:txBody>
      </p:sp>
      <p:sp>
        <p:nvSpPr>
          <p:cNvPr id="3" name="Content Placeholder 2"/>
          <p:cNvSpPr>
            <a:spLocks noGrp="1"/>
          </p:cNvSpPr>
          <p:nvPr>
            <p:ph sz="quarter" idx="12"/>
          </p:nvPr>
        </p:nvSpPr>
        <p:spPr/>
        <p:txBody>
          <a:bodyPr>
            <a:normAutofit fontScale="92500" lnSpcReduction="20000"/>
          </a:bodyPr>
          <a:lstStyle/>
          <a:p>
            <a:r>
              <a:rPr lang="en-US" altLang="en-US" dirty="0" smtClean="0"/>
              <a:t>No Marketplace exemption</a:t>
            </a:r>
          </a:p>
          <a:p>
            <a:r>
              <a:rPr lang="en-US" altLang="en-US" dirty="0" smtClean="0"/>
              <a:t>Above the filing threshold</a:t>
            </a:r>
          </a:p>
          <a:p>
            <a:r>
              <a:rPr lang="en-US" altLang="en-US" dirty="0" smtClean="0"/>
              <a:t>A citizen of the U.S.; not in a health care sharing ministry; not a member of an Indian tribe; not incarcerated; and </a:t>
            </a:r>
            <a:r>
              <a:rPr lang="en-US" altLang="en-US" dirty="0"/>
              <a:t>no general hardship</a:t>
            </a:r>
            <a:endParaRPr lang="en-US" altLang="en-US" dirty="0" smtClean="0"/>
          </a:p>
          <a:p>
            <a:r>
              <a:rPr lang="en-US" altLang="en-US" dirty="0" smtClean="0"/>
              <a:t>Only possible exemptions</a:t>
            </a:r>
          </a:p>
          <a:p>
            <a:pPr lvl="1"/>
            <a:r>
              <a:rPr lang="en-US" altLang="en-US" dirty="0" smtClean="0"/>
              <a:t>Short gap</a:t>
            </a:r>
          </a:p>
          <a:p>
            <a:pPr lvl="1"/>
            <a:r>
              <a:rPr lang="en-US" altLang="en-US" dirty="0" smtClean="0"/>
              <a:t>Affordability</a:t>
            </a:r>
            <a:endParaRPr lang="en-US" altLang="en-US" dirty="0"/>
          </a:p>
        </p:txBody>
      </p:sp>
      <p:sp>
        <p:nvSpPr>
          <p:cNvPr id="2" name="Title 1"/>
          <p:cNvSpPr>
            <a:spLocks noGrp="1"/>
          </p:cNvSpPr>
          <p:nvPr>
            <p:ph type="title"/>
          </p:nvPr>
        </p:nvSpPr>
        <p:spPr/>
        <p:txBody>
          <a:bodyPr/>
          <a:lstStyle/>
          <a:p>
            <a:r>
              <a:rPr lang="en-US" smtClean="0"/>
              <a:t>Affordability Example: Tommy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0173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BB523C2-5E27-4F17-986E-B01F629E0862}" type="slidenum">
              <a:rPr lang="en-US" altLang="en-US" smtClean="0"/>
              <a:pPr/>
              <a:t>77</a:t>
            </a:fld>
            <a:endParaRPr lang="en-US" altLang="en-US" dirty="0"/>
          </a:p>
        </p:txBody>
      </p:sp>
      <p:sp>
        <p:nvSpPr>
          <p:cNvPr id="3" name="Content Placeholder 2"/>
          <p:cNvSpPr>
            <a:spLocks noGrp="1"/>
          </p:cNvSpPr>
          <p:nvPr>
            <p:ph sz="quarter" idx="12"/>
          </p:nvPr>
        </p:nvSpPr>
        <p:spPr>
          <a:xfrm>
            <a:off x="1278833" y="1761432"/>
            <a:ext cx="9753600" cy="4334567"/>
          </a:xfrm>
        </p:spPr>
        <p:txBody>
          <a:bodyPr>
            <a:normAutofit fontScale="92500" lnSpcReduction="20000"/>
          </a:bodyPr>
          <a:lstStyle/>
          <a:p>
            <a:pPr>
              <a:lnSpc>
                <a:spcPct val="120000"/>
              </a:lnSpc>
            </a:pPr>
            <a:r>
              <a:rPr lang="en-US" altLang="en-US" dirty="0" smtClean="0"/>
              <a:t>Preliminary assessment:</a:t>
            </a:r>
          </a:p>
          <a:p>
            <a:pPr lvl="1">
              <a:lnSpc>
                <a:spcPct val="120000"/>
              </a:lnSpc>
            </a:pPr>
            <a:r>
              <a:rPr lang="en-US" altLang="en-US" dirty="0" smtClean="0"/>
              <a:t>Affordability for Jan – measured against employer offer (Tommy may have brought in a 1095-C with the information or he otherwise said how much it would have cost him)</a:t>
            </a:r>
          </a:p>
          <a:p>
            <a:pPr lvl="1">
              <a:lnSpc>
                <a:spcPct val="120000"/>
              </a:lnSpc>
            </a:pPr>
            <a:r>
              <a:rPr lang="en-US" altLang="en-US" dirty="0" smtClean="0"/>
              <a:t>Affordability for Feb – Oct measured against LCBP with no PTC because Tommy was eligible for Medicaid; LCBP is $175 / mo</a:t>
            </a:r>
          </a:p>
          <a:p>
            <a:pPr lvl="1">
              <a:lnSpc>
                <a:spcPct val="120000"/>
              </a:lnSpc>
            </a:pPr>
            <a:r>
              <a:rPr lang="en-US" altLang="en-US" dirty="0" smtClean="0"/>
              <a:t>Affordability for Nov – Dec measured against LCBP net of PTC (not eligible for Medicaid with new job); LCBP is $175 / mo, SLCSP is $226 / mo</a:t>
            </a:r>
            <a:endParaRPr lang="en-US" altLang="en-US" dirty="0"/>
          </a:p>
        </p:txBody>
      </p:sp>
      <p:sp>
        <p:nvSpPr>
          <p:cNvPr id="2" name="Title 1"/>
          <p:cNvSpPr>
            <a:spLocks noGrp="1"/>
          </p:cNvSpPr>
          <p:nvPr>
            <p:ph type="title"/>
          </p:nvPr>
        </p:nvSpPr>
        <p:spPr/>
        <p:txBody>
          <a:bodyPr/>
          <a:lstStyle/>
          <a:p>
            <a:r>
              <a:rPr lang="en-US" dirty="0" smtClean="0"/>
              <a:t>Affordability Example: Tommy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037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67E03D-1DF0-45CD-8B5D-E3624EEDFC4D}" type="slidenum">
              <a:rPr lang="en-US" altLang="en-US" smtClean="0"/>
              <a:pPr/>
              <a:t>78</a:t>
            </a:fld>
            <a:endParaRPr lang="en-US" altLang="en-US" dirty="0"/>
          </a:p>
        </p:txBody>
      </p:sp>
      <p:sp>
        <p:nvSpPr>
          <p:cNvPr id="3" name="Content Placeholder 2"/>
          <p:cNvSpPr>
            <a:spLocks noGrp="1"/>
          </p:cNvSpPr>
          <p:nvPr>
            <p:ph sz="quarter" idx="12"/>
          </p:nvPr>
        </p:nvSpPr>
        <p:spPr/>
        <p:txBody>
          <a:bodyPr vert="horz" lIns="91440" tIns="45720" rIns="91440" bIns="45720" rtlCol="0" anchor="t">
            <a:normAutofit/>
          </a:bodyPr>
          <a:lstStyle/>
          <a:p>
            <a:pPr marL="340995" indent="-340995"/>
            <a:r>
              <a:rPr lang="en-US" altLang="en-US" dirty="0"/>
              <a:t>Compute Tommy’s affordability threshold: $15,200</a:t>
            </a:r>
            <a:r>
              <a:rPr lang="en-US" altLang="en-US" dirty="0" smtClean="0"/>
              <a:t> </a:t>
            </a:r>
            <a:r>
              <a:rPr lang="en-US" altLang="en-US" dirty="0"/>
              <a:t>X</a:t>
            </a:r>
            <a:r>
              <a:rPr lang="en-US" altLang="en-US" dirty="0" smtClean="0"/>
              <a:t> 8.</a:t>
            </a:r>
            <a:r>
              <a:rPr lang="en-US" altLang="en-US" dirty="0" smtClean="0">
                <a:solidFill>
                  <a:srgbClr val="000000"/>
                </a:solidFill>
              </a:rPr>
              <a:t>05</a:t>
            </a:r>
            <a:r>
              <a:rPr lang="en-US" altLang="en-US" dirty="0" smtClean="0"/>
              <a:t>% </a:t>
            </a:r>
            <a:r>
              <a:rPr lang="en-US" altLang="en-US" dirty="0"/>
              <a:t>= </a:t>
            </a:r>
            <a:r>
              <a:rPr lang="en-US" altLang="en-US" dirty="0" smtClean="0"/>
              <a:t>$</a:t>
            </a:r>
            <a:r>
              <a:rPr lang="en-US" altLang="en-US" dirty="0" smtClean="0">
                <a:solidFill>
                  <a:srgbClr val="000000"/>
                </a:solidFill>
              </a:rPr>
              <a:t>1,224</a:t>
            </a:r>
            <a:endParaRPr lang="en-US" dirty="0" smtClean="0">
              <a:solidFill>
                <a:srgbClr val="000000"/>
              </a:solidFill>
            </a:endParaRPr>
          </a:p>
          <a:p>
            <a:r>
              <a:rPr lang="en-US" altLang="en-US" dirty="0"/>
              <a:t>Jan – employer offer $95 x 12 = $1,140</a:t>
            </a:r>
          </a:p>
          <a:p>
            <a:pPr>
              <a:buFont typeface="Wingdings" panose="05000000000000000000" pitchFamily="2" charset="2"/>
              <a:buChar char="Ø"/>
            </a:pPr>
            <a:r>
              <a:rPr lang="en-US" altLang="en-US" dirty="0"/>
              <a:t>Employer offer was affordable for January</a:t>
            </a:r>
          </a:p>
          <a:p>
            <a:pPr marL="0" indent="0">
              <a:buNone/>
            </a:pPr>
            <a:endParaRPr lang="en-US" altLang="en-US" dirty="0"/>
          </a:p>
        </p:txBody>
      </p:sp>
      <p:sp>
        <p:nvSpPr>
          <p:cNvPr id="2" name="Title 1"/>
          <p:cNvSpPr>
            <a:spLocks noGrp="1"/>
          </p:cNvSpPr>
          <p:nvPr>
            <p:ph type="title"/>
          </p:nvPr>
        </p:nvSpPr>
        <p:spPr/>
        <p:txBody>
          <a:bodyPr>
            <a:normAutofit/>
          </a:bodyPr>
          <a:lstStyle/>
          <a:p>
            <a:r>
              <a:rPr lang="en-US" dirty="0"/>
              <a:t>Affordability </a:t>
            </a:r>
            <a:r>
              <a:rPr lang="en-US" dirty="0" smtClean="0"/>
              <a:t>Example: Tommy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743200" y="1109050"/>
            <a:ext cx="7362672" cy="5596549"/>
          </a:xfrm>
          <a:prstGeom prst="rect">
            <a:avLst/>
          </a:prstGeom>
        </p:spPr>
      </p:pic>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0582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C2F887D-0A4E-48D2-AB88-54EE734F53FE}" type="slidenum">
              <a:rPr lang="en-US" altLang="en-US" smtClean="0"/>
              <a:pPr/>
              <a:t>79</a:t>
            </a:fld>
            <a:endParaRPr lang="en-US" altLang="en-US" dirty="0"/>
          </a:p>
        </p:txBody>
      </p:sp>
      <p:sp>
        <p:nvSpPr>
          <p:cNvPr id="2" name="Title 1"/>
          <p:cNvSpPr>
            <a:spLocks noGrp="1"/>
          </p:cNvSpPr>
          <p:nvPr>
            <p:ph type="title"/>
          </p:nvPr>
        </p:nvSpPr>
        <p:spPr/>
        <p:txBody>
          <a:bodyPr/>
          <a:lstStyle/>
          <a:p>
            <a:r>
              <a:rPr lang="en-US" dirty="0" smtClean="0"/>
              <a:t>MCA Wkt for Tommy: Feb - Oct</a:t>
            </a:r>
            <a:endParaRPr lang="en-US" dirty="0"/>
          </a:p>
        </p:txBody>
      </p:sp>
      <p:grpSp>
        <p:nvGrpSpPr>
          <p:cNvPr id="16" name="Group 15"/>
          <p:cNvGrpSpPr>
            <a:grpSpLocks/>
          </p:cNvGrpSpPr>
          <p:nvPr/>
        </p:nvGrpSpPr>
        <p:grpSpPr bwMode="auto">
          <a:xfrm>
            <a:off x="7353424" y="1569504"/>
            <a:ext cx="1981200" cy="369887"/>
            <a:chOff x="6324600" y="1524000"/>
            <a:chExt cx="1981200" cy="369332"/>
          </a:xfrm>
        </p:grpSpPr>
        <p:sp>
          <p:nvSpPr>
            <p:cNvPr id="205836" name="TextBox 8"/>
            <p:cNvSpPr txBox="1">
              <a:spLocks noChangeArrowheads="1"/>
            </p:cNvSpPr>
            <p:nvPr/>
          </p:nvSpPr>
          <p:spPr bwMode="auto">
            <a:xfrm>
              <a:off x="6324600" y="1524000"/>
              <a:ext cx="1225550" cy="369332"/>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dirty="0"/>
                <a:t>L 1: LCBP</a:t>
              </a:r>
            </a:p>
          </p:txBody>
        </p:sp>
        <p:cxnSp>
          <p:nvCxnSpPr>
            <p:cNvPr id="13" name="Straight Arrow Connector 12"/>
            <p:cNvCxnSpPr>
              <a:stCxn id="205836" idx="3"/>
            </p:cNvCxnSpPr>
            <p:nvPr/>
          </p:nvCxnSpPr>
          <p:spPr>
            <a:xfrm>
              <a:off x="7550150" y="1709458"/>
              <a:ext cx="755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059819" y="4164106"/>
            <a:ext cx="5363585" cy="990600"/>
            <a:chOff x="4059819" y="4164106"/>
            <a:chExt cx="5363585" cy="990600"/>
          </a:xfrm>
        </p:grpSpPr>
        <p:grpSp>
          <p:nvGrpSpPr>
            <p:cNvPr id="21" name="Group 20"/>
            <p:cNvGrpSpPr>
              <a:grpSpLocks/>
            </p:cNvGrpSpPr>
            <p:nvPr/>
          </p:nvGrpSpPr>
          <p:grpSpPr bwMode="auto">
            <a:xfrm>
              <a:off x="4059819" y="4164106"/>
              <a:ext cx="5334001" cy="990600"/>
              <a:chOff x="3432220" y="4191000"/>
              <a:chExt cx="5108620" cy="991603"/>
            </a:xfrm>
          </p:grpSpPr>
          <p:sp>
            <p:nvSpPr>
              <p:cNvPr id="205834" name="TextBox 16"/>
              <p:cNvSpPr txBox="1">
                <a:spLocks noChangeArrowheads="1"/>
              </p:cNvSpPr>
              <p:nvPr/>
            </p:nvSpPr>
            <p:spPr bwMode="auto">
              <a:xfrm>
                <a:off x="3432220" y="4191000"/>
                <a:ext cx="3745908" cy="924265"/>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dirty="0"/>
                  <a:t>Tommy was eligible for Medicaid</a:t>
                </a:r>
              </a:p>
              <a:p>
                <a:pPr algn="ctr"/>
                <a:r>
                  <a:rPr lang="en-US" altLang="en-US" b="1" dirty="0"/>
                  <a:t>Line 10: no SLCSP</a:t>
                </a:r>
              </a:p>
              <a:p>
                <a:pPr algn="ctr"/>
                <a:r>
                  <a:rPr lang="en-US" altLang="en-US" b="1" dirty="0"/>
                  <a:t>Line 11: No PTC</a:t>
                </a:r>
              </a:p>
            </p:txBody>
          </p:sp>
          <p:cxnSp>
            <p:nvCxnSpPr>
              <p:cNvPr id="19" name="Straight Arrow Connector 18"/>
              <p:cNvCxnSpPr/>
              <p:nvPr/>
            </p:nvCxnSpPr>
            <p:spPr>
              <a:xfrm>
                <a:off x="7178541" y="4572386"/>
                <a:ext cx="1362299" cy="6102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bwMode="auto">
            <a:xfrm>
              <a:off x="8001003" y="4191000"/>
              <a:ext cx="1422401"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765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8AE983-C0AD-46D7-87CB-D8911ED36054}" type="slidenum">
              <a:rPr lang="en-US" altLang="en-US" smtClean="0"/>
              <a:pPr/>
              <a:t>8</a:t>
            </a:fld>
            <a:endParaRPr lang="en-US" altLang="en-US" dirty="0"/>
          </a:p>
        </p:txBody>
      </p:sp>
      <p:sp>
        <p:nvSpPr>
          <p:cNvPr id="27651" name="Content Placeholder 10"/>
          <p:cNvSpPr>
            <a:spLocks noGrp="1"/>
          </p:cNvSpPr>
          <p:nvPr>
            <p:ph sz="quarter" idx="12"/>
          </p:nvPr>
        </p:nvSpPr>
        <p:spPr>
          <a:xfrm>
            <a:off x="751915" y="1445559"/>
            <a:ext cx="7869654" cy="3886200"/>
          </a:xfrm>
        </p:spPr>
        <p:txBody>
          <a:bodyPr/>
          <a:lstStyle/>
          <a:p>
            <a:r>
              <a:rPr lang="en-US" altLang="en-US" dirty="0"/>
              <a:t>Preparer and Reviewer notations sample:</a:t>
            </a:r>
          </a:p>
        </p:txBody>
      </p:sp>
      <p:sp>
        <p:nvSpPr>
          <p:cNvPr id="2" name="Title 1"/>
          <p:cNvSpPr>
            <a:spLocks noGrp="1"/>
          </p:cNvSpPr>
          <p:nvPr>
            <p:ph type="title"/>
          </p:nvPr>
        </p:nvSpPr>
        <p:spPr/>
        <p:txBody>
          <a:bodyPr>
            <a:normAutofit/>
          </a:bodyPr>
          <a:lstStyle/>
          <a:p>
            <a:r>
              <a:rPr lang="en-US" dirty="0" smtClean="0"/>
              <a:t>Intake Booklet</a:t>
            </a:r>
            <a:endParaRPr lang="en-US" dirty="0"/>
          </a:p>
        </p:txBody>
      </p:sp>
      <p:pic>
        <p:nvPicPr>
          <p:cNvPr id="27654" name="Picture 1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38400" y="2111191"/>
            <a:ext cx="8913812"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p:cNvSpPr/>
          <p:nvPr/>
        </p:nvSpPr>
        <p:spPr>
          <a:xfrm>
            <a:off x="6104010" y="3386418"/>
            <a:ext cx="2819400" cy="934334"/>
          </a:xfrm>
          <a:prstGeom prst="wedgeRectCallout">
            <a:avLst>
              <a:gd name="adj1" fmla="val -20833"/>
              <a:gd name="adj2" fmla="val 49969"/>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600" b="1" dirty="0">
                <a:solidFill>
                  <a:srgbClr val="FF0000"/>
                </a:solidFill>
              </a:rPr>
              <a:t>Complete the gray area every time!</a:t>
            </a:r>
          </a:p>
        </p:txBody>
      </p:sp>
    </p:spTree>
    <p:extLst>
      <p:ext uri="{BB962C8B-B14F-4D97-AF65-F5344CB8AC3E}">
        <p14:creationId xmlns:p14="http://schemas.microsoft.com/office/powerpoint/2010/main" val="4251586124"/>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037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67E03D-1DF0-45CD-8B5D-E3624EEDFC4D}" type="slidenum">
              <a:rPr lang="en-US" altLang="en-US" smtClean="0"/>
              <a:pPr/>
              <a:t>80</a:t>
            </a:fld>
            <a:endParaRPr lang="en-US" altLang="en-US" dirty="0"/>
          </a:p>
        </p:txBody>
      </p:sp>
      <p:sp>
        <p:nvSpPr>
          <p:cNvPr id="3" name="Content Placeholder 2"/>
          <p:cNvSpPr>
            <a:spLocks noGrp="1"/>
          </p:cNvSpPr>
          <p:nvPr>
            <p:ph sz="quarter" idx="12"/>
          </p:nvPr>
        </p:nvSpPr>
        <p:spPr/>
        <p:txBody>
          <a:bodyPr vert="horz" lIns="91440" tIns="45720" rIns="91440" bIns="45720" rtlCol="0" anchor="t">
            <a:normAutofit/>
          </a:bodyPr>
          <a:lstStyle/>
          <a:p>
            <a:r>
              <a:rPr lang="en-US" altLang="en-US" dirty="0"/>
              <a:t>Feb - Oct – MCA </a:t>
            </a:r>
            <a:r>
              <a:rPr lang="en-US" altLang="en-US" dirty="0" smtClean="0"/>
              <a:t>worksheet </a:t>
            </a:r>
            <a:r>
              <a:rPr lang="en-US" altLang="en-US" dirty="0"/>
              <a:t>$2,100</a:t>
            </a:r>
          </a:p>
          <a:p>
            <a:pPr marL="340995" indent="-340995"/>
            <a:r>
              <a:rPr lang="en-US" altLang="en-US" dirty="0"/>
              <a:t>Compare to Tommy’s affordability threshold: $15,200</a:t>
            </a:r>
            <a:r>
              <a:rPr lang="en-US" altLang="en-US" dirty="0" smtClean="0"/>
              <a:t> X 8.05% </a:t>
            </a:r>
            <a:r>
              <a:rPr lang="en-US" altLang="en-US" dirty="0"/>
              <a:t>= </a:t>
            </a:r>
            <a:r>
              <a:rPr lang="en-US" altLang="en-US" dirty="0" smtClean="0"/>
              <a:t>$</a:t>
            </a:r>
            <a:r>
              <a:rPr lang="en-US" altLang="en-US" dirty="0" smtClean="0">
                <a:solidFill>
                  <a:srgbClr val="000000"/>
                </a:solidFill>
              </a:rPr>
              <a:t>1,224</a:t>
            </a:r>
            <a:endParaRPr lang="en-US" altLang="en-US" dirty="0" smtClean="0">
              <a:solidFill>
                <a:srgbClr val="000000"/>
              </a:solidFill>
              <a:cs typeface="Calibri"/>
            </a:endParaRPr>
          </a:p>
          <a:p>
            <a:pPr>
              <a:buFont typeface="Wingdings" panose="05000000000000000000" pitchFamily="2" charset="2"/>
              <a:buChar char="Ø"/>
            </a:pPr>
            <a:r>
              <a:rPr lang="en-US" altLang="en-US" dirty="0"/>
              <a:t>Marketplace coverage was unaffordable for Feb - Oct</a:t>
            </a:r>
          </a:p>
          <a:p>
            <a:endParaRPr lang="en-US" altLang="en-US" dirty="0"/>
          </a:p>
        </p:txBody>
      </p:sp>
      <p:sp>
        <p:nvSpPr>
          <p:cNvPr id="2" name="Title 1"/>
          <p:cNvSpPr>
            <a:spLocks noGrp="1"/>
          </p:cNvSpPr>
          <p:nvPr>
            <p:ph type="title"/>
          </p:nvPr>
        </p:nvSpPr>
        <p:spPr/>
        <p:txBody>
          <a:bodyPr>
            <a:normAutofit/>
          </a:bodyPr>
          <a:lstStyle/>
          <a:p>
            <a:r>
              <a:rPr lang="en-US" dirty="0"/>
              <a:t>Affordability </a:t>
            </a:r>
            <a:r>
              <a:rPr lang="en-US" dirty="0" smtClean="0"/>
              <a:t>Example: Tommy</a:t>
            </a:r>
            <a:endParaRPr lang="en-US" dirty="0"/>
          </a:p>
        </p:txBody>
      </p:sp>
    </p:spTree>
    <p:extLst>
      <p:ext uri="{BB962C8B-B14F-4D97-AF65-F5344CB8AC3E}">
        <p14:creationId xmlns:p14="http://schemas.microsoft.com/office/powerpoint/2010/main" val="14609665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21197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AAFD24-6B13-4AF3-9579-D5FF420B2D39}" type="slidenum">
              <a:rPr lang="en-US" altLang="en-US" smtClean="0"/>
              <a:pPr/>
              <a:t>81</a:t>
            </a:fld>
            <a:endParaRPr lang="en-US" altLang="en-US" dirty="0"/>
          </a:p>
        </p:txBody>
      </p:sp>
      <p:sp>
        <p:nvSpPr>
          <p:cNvPr id="7" name="Content Placeholder 6"/>
          <p:cNvSpPr>
            <a:spLocks noGrp="1"/>
          </p:cNvSpPr>
          <p:nvPr>
            <p:ph sz="quarter" idx="12"/>
          </p:nvPr>
        </p:nvSpPr>
        <p:spPr/>
        <p:txBody>
          <a:bodyPr/>
          <a:lstStyle/>
          <a:p>
            <a:r>
              <a:rPr lang="en-US" smtClean="0"/>
              <a:t>January – affordable employer offer, look back to 2017 and gap is 3 months or more so cannot claim short-gap (SRP is owed)</a:t>
            </a:r>
          </a:p>
          <a:p>
            <a:r>
              <a:rPr lang="en-US" smtClean="0"/>
              <a:t>Feb – Oct – marketplace coverage was not affordable – get the exemption</a:t>
            </a:r>
          </a:p>
          <a:p>
            <a:r>
              <a:rPr lang="en-US" smtClean="0"/>
              <a:t>Nov – Dec – 1st gap of the year of less than 3 months so can get the short gap exemption</a:t>
            </a:r>
            <a:endParaRPr lang="en-US" dirty="0"/>
          </a:p>
        </p:txBody>
      </p:sp>
      <p:sp>
        <p:nvSpPr>
          <p:cNvPr id="2" name="Title 1"/>
          <p:cNvSpPr>
            <a:spLocks noGrp="1"/>
          </p:cNvSpPr>
          <p:nvPr>
            <p:ph type="title"/>
          </p:nvPr>
        </p:nvSpPr>
        <p:spPr/>
        <p:txBody>
          <a:bodyPr/>
          <a:lstStyle/>
          <a:p>
            <a:r>
              <a:rPr lang="en-US" smtClean="0"/>
              <a:t>Result for Tommy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solidFill>
                <a:srgbClr val="FFFFFF"/>
              </a:solidFill>
            </a:endParaRPr>
          </a:p>
        </p:txBody>
      </p:sp>
      <p:sp>
        <p:nvSpPr>
          <p:cNvPr id="6" name="Title 5"/>
          <p:cNvSpPr>
            <a:spLocks noGrp="1"/>
          </p:cNvSpPr>
          <p:nvPr>
            <p:ph type="title"/>
          </p:nvPr>
        </p:nvSpPr>
        <p:spPr/>
        <p:txBody>
          <a:bodyPr>
            <a:normAutofit fontScale="90000"/>
          </a:bodyPr>
          <a:lstStyle/>
          <a:p>
            <a:r>
              <a:rPr lang="en-US" dirty="0" smtClean="0"/>
              <a:t>Marketplace </a:t>
            </a:r>
            <a:r>
              <a:rPr lang="en-US" dirty="0"/>
              <a:t/>
            </a:r>
            <a:br>
              <a:rPr lang="en-US" dirty="0"/>
            </a:br>
            <a:r>
              <a:rPr lang="en-US" dirty="0"/>
              <a:t>Exemptions</a:t>
            </a:r>
          </a:p>
        </p:txBody>
      </p:sp>
    </p:spTree>
    <p:extLst>
      <p:ext uri="{BB962C8B-B14F-4D97-AF65-F5344CB8AC3E}">
        <p14:creationId xmlns:p14="http://schemas.microsoft.com/office/powerpoint/2010/main" val="2344407267"/>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83</a:t>
            </a:fld>
            <a:endParaRPr lang="en-US" altLang="en-US" dirty="0"/>
          </a:p>
        </p:txBody>
      </p:sp>
      <p:sp>
        <p:nvSpPr>
          <p:cNvPr id="5" name="Content Placeholder 4"/>
          <p:cNvSpPr>
            <a:spLocks noGrp="1"/>
          </p:cNvSpPr>
          <p:nvPr>
            <p:ph sz="quarter" idx="12"/>
          </p:nvPr>
        </p:nvSpPr>
        <p:spPr/>
        <p:txBody>
          <a:bodyPr>
            <a:normAutofit/>
          </a:bodyPr>
          <a:lstStyle/>
          <a:p>
            <a:r>
              <a:rPr lang="en-US" dirty="0" smtClean="0"/>
              <a:t>Now limited to</a:t>
            </a:r>
          </a:p>
          <a:p>
            <a:pPr lvl="1"/>
            <a:r>
              <a:rPr lang="en-US" dirty="0" smtClean="0"/>
              <a:t>Members of certain religious sects</a:t>
            </a:r>
          </a:p>
          <a:p>
            <a:pPr lvl="1"/>
            <a:r>
              <a:rPr lang="en-US" dirty="0" smtClean="0"/>
              <a:t>Ineligible for Medicaid based on a state’ nonexpansion</a:t>
            </a:r>
          </a:p>
          <a:p>
            <a:pPr lvl="1"/>
            <a:r>
              <a:rPr lang="en-US" dirty="0" smtClean="0"/>
              <a:t>Coverage considered unaffordable based on projected income</a:t>
            </a:r>
          </a:p>
          <a:p>
            <a:pPr lvl="1"/>
            <a:r>
              <a:rPr lang="en-US" dirty="0" smtClean="0"/>
              <a:t>Certain Medicaid programs that are not </a:t>
            </a:r>
            <a:r>
              <a:rPr lang="en-US" dirty="0" err="1" smtClean="0"/>
              <a:t>MEC</a:t>
            </a:r>
            <a:endParaRPr lang="en-US" dirty="0"/>
          </a:p>
        </p:txBody>
      </p:sp>
      <p:sp>
        <p:nvSpPr>
          <p:cNvPr id="2" name="Title 1"/>
          <p:cNvSpPr>
            <a:spLocks noGrp="1"/>
          </p:cNvSpPr>
          <p:nvPr>
            <p:ph type="title"/>
          </p:nvPr>
        </p:nvSpPr>
        <p:spPr/>
        <p:txBody>
          <a:bodyPr>
            <a:normAutofit/>
          </a:bodyPr>
          <a:lstStyle/>
          <a:p>
            <a:r>
              <a:rPr lang="en-US" dirty="0" smtClean="0"/>
              <a:t>Marketplace Exemptions</a:t>
            </a:r>
            <a:endParaRPr lang="en-US" dirty="0">
              <a:solidFill>
                <a:srgbClr val="FFFF00"/>
              </a:solidFill>
              <a:cs typeface="Calibri"/>
            </a:endParaRPr>
          </a:p>
        </p:txBody>
      </p:sp>
      <p:sp>
        <p:nvSpPr>
          <p:cNvPr id="6" name="Rectangle 5"/>
          <p:cNvSpPr/>
          <p:nvPr/>
        </p:nvSpPr>
        <p:spPr>
          <a:xfrm>
            <a:off x="9051233" y="1171835"/>
            <a:ext cx="19812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smtClean="0">
                <a:solidFill>
                  <a:srgbClr val="FFFFFF"/>
                </a:solidFill>
              </a:rPr>
              <a:t>Pub 4012 Tab H</a:t>
            </a:r>
            <a:endParaRPr lang="en-US" sz="2100" b="1" dirty="0">
              <a:solidFill>
                <a:srgbClr val="FFFFFF"/>
              </a:solidFill>
            </a:endParaRPr>
          </a:p>
        </p:txBody>
      </p:sp>
    </p:spTree>
    <p:extLst>
      <p:ext uri="{BB962C8B-B14F-4D97-AF65-F5344CB8AC3E}">
        <p14:creationId xmlns:p14="http://schemas.microsoft.com/office/powerpoint/2010/main" val="2745580507"/>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Footer Placeholder 2"/>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222213"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0E2ED3-5AE2-4103-B485-7F5C76A2842F}" type="slidenum">
              <a:rPr lang="en-US" altLang="en-US" smtClean="0"/>
              <a:pPr/>
              <a:t>84</a:t>
            </a:fld>
            <a:endParaRPr lang="en-US" altLang="en-US" dirty="0"/>
          </a:p>
        </p:txBody>
      </p:sp>
      <p:sp>
        <p:nvSpPr>
          <p:cNvPr id="222211" name="Content Placeholder 4"/>
          <p:cNvSpPr>
            <a:spLocks noGrp="1"/>
          </p:cNvSpPr>
          <p:nvPr>
            <p:ph sz="quarter" idx="12"/>
          </p:nvPr>
        </p:nvSpPr>
        <p:spPr>
          <a:xfrm>
            <a:off x="1278833" y="1761432"/>
            <a:ext cx="9753600" cy="4258367"/>
          </a:xfrm>
        </p:spPr>
        <p:txBody>
          <a:bodyPr>
            <a:normAutofit fontScale="92500" lnSpcReduction="10000"/>
          </a:bodyPr>
          <a:lstStyle/>
          <a:p>
            <a:pPr marL="223838" indent="-457200"/>
            <a:r>
              <a:rPr lang="en-US" altLang="en-US" dirty="0" smtClean="0"/>
              <a:t>Prior year Marketplace exemptions may be for several years or for a lifetime – they are effective unless the circumstance have changed</a:t>
            </a:r>
          </a:p>
          <a:p>
            <a:pPr marL="796925" lvl="1" indent="-457200"/>
            <a:r>
              <a:rPr lang="en-US" altLang="en-US" dirty="0" smtClean="0"/>
              <a:t>For example, no longer member of the exempted religious sect</a:t>
            </a:r>
          </a:p>
          <a:p>
            <a:r>
              <a:rPr lang="en-US" altLang="en-US" dirty="0" smtClean="0"/>
              <a:t>Exemption </a:t>
            </a:r>
            <a:r>
              <a:rPr lang="en-US" altLang="en-US" dirty="0"/>
              <a:t>application forms:</a:t>
            </a:r>
          </a:p>
          <a:p>
            <a:pPr lvl="1"/>
            <a:r>
              <a:rPr lang="en-US" altLang="en-US" dirty="0"/>
              <a:t>Marketplace.cms.gov</a:t>
            </a:r>
          </a:p>
          <a:p>
            <a:pPr lvl="1"/>
            <a:r>
              <a:rPr lang="en-US" altLang="en-US" dirty="0"/>
              <a:t>For Connecticut only:</a:t>
            </a:r>
          </a:p>
          <a:p>
            <a:pPr marL="339725" lvl="1" indent="0">
              <a:buNone/>
            </a:pPr>
            <a:r>
              <a:rPr lang="en-US" altLang="en-US" dirty="0"/>
              <a:t>www.accesshealthct.com/AHCT/jsp/frontend/feiam/IndividualExemptionApplication.pdf </a:t>
            </a:r>
            <a:endParaRPr lang="en-US" altLang="en-US" dirty="0" smtClean="0"/>
          </a:p>
        </p:txBody>
      </p:sp>
      <p:sp>
        <p:nvSpPr>
          <p:cNvPr id="2" name="Title 1"/>
          <p:cNvSpPr>
            <a:spLocks noGrp="1"/>
          </p:cNvSpPr>
          <p:nvPr>
            <p:ph type="title"/>
          </p:nvPr>
        </p:nvSpPr>
        <p:spPr/>
        <p:txBody>
          <a:bodyPr>
            <a:normAutofit/>
          </a:bodyPr>
          <a:lstStyle/>
          <a:p>
            <a:r>
              <a:rPr lang="en-US" dirty="0" smtClean="0"/>
              <a:t>Marketplace </a:t>
            </a:r>
            <a:r>
              <a:rPr lang="en-US" dirty="0"/>
              <a:t>Exemption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22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22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mtClean="0"/>
              <a:t>NTTC Training – TY2018</a:t>
            </a:r>
            <a:endParaRPr lang="en-US" altLang="en-US" dirty="0"/>
          </a:p>
        </p:txBody>
      </p:sp>
      <p:sp>
        <p:nvSpPr>
          <p:cNvPr id="109572"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D4348B-AAF7-4F96-BA58-896590F423CA}" type="slidenum">
              <a:rPr lang="en-US" altLang="en-US" smtClean="0"/>
              <a:pPr/>
              <a:t>85</a:t>
            </a:fld>
            <a:endParaRPr lang="en-US" altLang="en-US" dirty="0"/>
          </a:p>
        </p:txBody>
      </p:sp>
      <p:sp>
        <p:nvSpPr>
          <p:cNvPr id="3" name="Content Placeholder 2"/>
          <p:cNvSpPr>
            <a:spLocks noGrp="1"/>
          </p:cNvSpPr>
          <p:nvPr>
            <p:ph sz="quarter" idx="12"/>
          </p:nvPr>
        </p:nvSpPr>
        <p:spPr/>
        <p:txBody>
          <a:bodyPr/>
          <a:lstStyle/>
          <a:p>
            <a:r>
              <a:rPr lang="en-US" altLang="en-US" smtClean="0"/>
              <a:t>If Randy is not required to file a federal income tax return, does he need to file to claim an ACA exemption?</a:t>
            </a:r>
          </a:p>
          <a:p>
            <a:endParaRPr lang="en-US" altLang="en-US" dirty="0"/>
          </a:p>
        </p:txBody>
      </p:sp>
      <p:sp>
        <p:nvSpPr>
          <p:cNvPr id="2" name="Title 1"/>
          <p:cNvSpPr>
            <a:spLocks noGrp="1"/>
          </p:cNvSpPr>
          <p:nvPr>
            <p:ph type="title"/>
          </p:nvPr>
        </p:nvSpPr>
        <p:spPr/>
        <p:txBody>
          <a:bodyPr>
            <a:normAutofit fontScale="90000"/>
          </a:bodyPr>
          <a:lstStyle/>
          <a:p>
            <a:r>
              <a:rPr lang="en-US" smtClean="0"/>
              <a:t>Filing a Return to claim a Coverage Exemption</a:t>
            </a:r>
            <a:endParaRPr lang="en-US" dirty="0"/>
          </a:p>
        </p:txBody>
      </p:sp>
      <p:sp>
        <p:nvSpPr>
          <p:cNvPr id="6" name="TextBox 5"/>
          <p:cNvSpPr txBox="1"/>
          <p:nvPr/>
        </p:nvSpPr>
        <p:spPr>
          <a:xfrm>
            <a:off x="1431233" y="3886200"/>
            <a:ext cx="9601200" cy="1477328"/>
          </a:xfrm>
          <a:prstGeom prst="rect">
            <a:avLst/>
          </a:prstGeom>
          <a:noFill/>
        </p:spPr>
        <p:txBody>
          <a:bodyPr wrap="square" rtlCol="0">
            <a:spAutoFit/>
          </a:bodyPr>
          <a:lstStyle/>
          <a:p>
            <a:r>
              <a:rPr lang="en-US" altLang="en-US" sz="3000" b="1" dirty="0" smtClean="0">
                <a:solidFill>
                  <a:srgbClr val="0000FF"/>
                </a:solidFill>
              </a:rPr>
              <a:t>Randy does not need to file just to claim the ACA exemption. If he files a return anyway, he can check the box (coverage or exemption the full year)</a:t>
            </a:r>
            <a:endParaRPr lang="en-US" sz="3000" b="1" dirty="0">
              <a:solidFill>
                <a:srgbClr val="0000FF"/>
              </a:solidFill>
            </a:endParaRPr>
          </a:p>
        </p:txBody>
      </p:sp>
    </p:spTree>
    <p:extLst>
      <p:ext uri="{BB962C8B-B14F-4D97-AF65-F5344CB8AC3E}">
        <p14:creationId xmlns:p14="http://schemas.microsoft.com/office/powerpoint/2010/main" val="370118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b="1" dirty="0" smtClean="0"/>
              <a:t>Comprehensive</a:t>
            </a:r>
            <a:endParaRPr lang="en-US" b="1" dirty="0"/>
          </a:p>
        </p:txBody>
      </p:sp>
      <p:sp>
        <p:nvSpPr>
          <p:cNvPr id="5" name="Title 4"/>
          <p:cNvSpPr>
            <a:spLocks noGrp="1"/>
          </p:cNvSpPr>
          <p:nvPr>
            <p:ph type="title"/>
          </p:nvPr>
        </p:nvSpPr>
        <p:spPr/>
        <p:txBody>
          <a:bodyPr>
            <a:normAutofit fontScale="90000"/>
          </a:bodyPr>
          <a:lstStyle/>
          <a:p>
            <a:r>
              <a:rPr lang="en-US" dirty="0"/>
              <a:t>Shared Responsibility Payments</a:t>
            </a:r>
          </a:p>
        </p:txBody>
      </p:sp>
    </p:spTree>
    <p:extLst>
      <p:ext uri="{BB962C8B-B14F-4D97-AF65-F5344CB8AC3E}">
        <p14:creationId xmlns:p14="http://schemas.microsoft.com/office/powerpoint/2010/main" val="2778658706"/>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TY2018</a:t>
            </a:r>
            <a:endParaRPr lang="en-US" dirty="0"/>
          </a:p>
        </p:txBody>
      </p:sp>
      <p:sp>
        <p:nvSpPr>
          <p:cNvPr id="4" name="Slide Number Placeholder 3"/>
          <p:cNvSpPr>
            <a:spLocks noGrp="1"/>
          </p:cNvSpPr>
          <p:nvPr>
            <p:ph type="sldNum" sz="quarter" idx="11"/>
          </p:nvPr>
        </p:nvSpPr>
        <p:spPr/>
        <p:txBody>
          <a:bodyPr/>
          <a:lstStyle/>
          <a:p>
            <a:fld id="{9A7DE7B2-8EA6-41E1-94BA-00496E25FD19}" type="slidenum">
              <a:rPr lang="en-US" altLang="en-US" smtClean="0"/>
              <a:pPr/>
              <a:t>87</a:t>
            </a:fld>
            <a:endParaRPr lang="en-US" altLang="en-US" dirty="0"/>
          </a:p>
        </p:txBody>
      </p:sp>
      <p:sp>
        <p:nvSpPr>
          <p:cNvPr id="5" name="Content Placeholder 4"/>
          <p:cNvSpPr>
            <a:spLocks noGrp="1"/>
          </p:cNvSpPr>
          <p:nvPr>
            <p:ph sz="quarter" idx="12"/>
          </p:nvPr>
        </p:nvSpPr>
        <p:spPr/>
        <p:txBody>
          <a:bodyPr/>
          <a:lstStyle/>
          <a:p>
            <a:r>
              <a:rPr lang="en-US" dirty="0" smtClean="0"/>
              <a:t>Everyone should have health insurance (MEC)</a:t>
            </a:r>
          </a:p>
          <a:p>
            <a:r>
              <a:rPr lang="en-US" dirty="0" smtClean="0"/>
              <a:t>If you don’t have health insurance, you should have an exemption</a:t>
            </a:r>
          </a:p>
        </p:txBody>
      </p:sp>
      <p:sp>
        <p:nvSpPr>
          <p:cNvPr id="2" name="Title 1"/>
          <p:cNvSpPr>
            <a:spLocks noGrp="1"/>
          </p:cNvSpPr>
          <p:nvPr>
            <p:ph type="title"/>
          </p:nvPr>
        </p:nvSpPr>
        <p:spPr/>
        <p:txBody>
          <a:bodyPr/>
          <a:lstStyle/>
          <a:p>
            <a:r>
              <a:rPr lang="en-US" smtClean="0"/>
              <a:t>Three Main Elements</a:t>
            </a:r>
            <a:endParaRPr lang="en-US" dirty="0"/>
          </a:p>
        </p:txBody>
      </p:sp>
      <p:sp>
        <p:nvSpPr>
          <p:cNvPr id="8" name="TextBox 7"/>
          <p:cNvSpPr txBox="1"/>
          <p:nvPr/>
        </p:nvSpPr>
        <p:spPr>
          <a:xfrm>
            <a:off x="1172817" y="3773113"/>
            <a:ext cx="9539361" cy="1169551"/>
          </a:xfrm>
          <a:prstGeom prst="rect">
            <a:avLst/>
          </a:prstGeom>
          <a:noFill/>
          <a:ln w="38100">
            <a:solidFill>
              <a:srgbClr val="FF0000"/>
            </a:solidFill>
          </a:ln>
        </p:spPr>
        <p:txBody>
          <a:bodyPr wrap="square" tIns="91440" bIns="91440" rtlCol="0">
            <a:spAutoFit/>
          </a:bodyPr>
          <a:lstStyle/>
          <a:p>
            <a:r>
              <a:rPr lang="en-US" sz="3200" dirty="0">
                <a:solidFill>
                  <a:srgbClr val="0000FF"/>
                </a:solidFill>
              </a:rPr>
              <a:t> If you don’t have insurance or an exemption, you must pay a shared responsibility payment (</a:t>
            </a:r>
            <a:r>
              <a:rPr lang="en-US" sz="3200" dirty="0" err="1">
                <a:solidFill>
                  <a:srgbClr val="0000FF"/>
                </a:solidFill>
              </a:rPr>
              <a:t>SRP</a:t>
            </a:r>
            <a:r>
              <a:rPr lang="en-US" sz="3200" dirty="0">
                <a:solidFill>
                  <a:srgbClr val="0000FF"/>
                </a:solidFill>
              </a:rPr>
              <a:t>)</a:t>
            </a:r>
          </a:p>
        </p:txBody>
      </p:sp>
    </p:spTree>
    <p:extLst>
      <p:ext uri="{BB962C8B-B14F-4D97-AF65-F5344CB8AC3E}">
        <p14:creationId xmlns:p14="http://schemas.microsoft.com/office/powerpoint/2010/main" val="545686142"/>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NTTC Training – TY2018</a:t>
            </a:r>
            <a:endParaRPr lang="en-US" dirty="0"/>
          </a:p>
        </p:txBody>
      </p:sp>
      <p:sp>
        <p:nvSpPr>
          <p:cNvPr id="4" name="Slide Number Placeholder 3"/>
          <p:cNvSpPr>
            <a:spLocks noGrp="1"/>
          </p:cNvSpPr>
          <p:nvPr>
            <p:ph type="sldNum" sz="quarter" idx="11"/>
          </p:nvPr>
        </p:nvSpPr>
        <p:spPr/>
        <p:txBody>
          <a:bodyPr/>
          <a:lstStyle/>
          <a:p>
            <a:pPr>
              <a:defRPr/>
            </a:pPr>
            <a:fld id="{9A7DE7B2-8EA6-41E1-94BA-00496E25FD19}" type="slidenum">
              <a:rPr lang="en-US" altLang="en-US" smtClean="0"/>
              <a:pPr>
                <a:defRPr/>
              </a:pPr>
              <a:t>88</a:t>
            </a:fld>
            <a:endParaRPr lang="en-US" altLang="en-US" dirty="0"/>
          </a:p>
        </p:txBody>
      </p:sp>
      <p:sp>
        <p:nvSpPr>
          <p:cNvPr id="5" name="Content Placeholder 4"/>
          <p:cNvSpPr>
            <a:spLocks noGrp="1"/>
          </p:cNvSpPr>
          <p:nvPr>
            <p:ph sz="quarter" idx="12"/>
          </p:nvPr>
        </p:nvSpPr>
        <p:spPr/>
        <p:txBody>
          <a:bodyPr/>
          <a:lstStyle/>
          <a:p>
            <a:r>
              <a:rPr lang="en-US" dirty="0"/>
              <a:t>Greater of</a:t>
            </a:r>
          </a:p>
          <a:p>
            <a:pPr lvl="1"/>
            <a:r>
              <a:rPr lang="en-US" dirty="0"/>
              <a:t>2.5% of household income over filing threshold or</a:t>
            </a:r>
          </a:p>
          <a:p>
            <a:pPr lvl="1"/>
            <a:r>
              <a:rPr lang="en-US" dirty="0"/>
              <a:t>$695/adult ($342.50/child)</a:t>
            </a:r>
          </a:p>
          <a:p>
            <a:r>
              <a:rPr lang="en-US" dirty="0"/>
              <a:t>TaxSlayer does calculations</a:t>
            </a:r>
          </a:p>
          <a:p>
            <a:pPr marL="0" indent="0">
              <a:buNone/>
            </a:pPr>
            <a:endParaRPr lang="en-US" dirty="0"/>
          </a:p>
        </p:txBody>
      </p:sp>
      <p:sp>
        <p:nvSpPr>
          <p:cNvPr id="2" name="Title 1"/>
          <p:cNvSpPr>
            <a:spLocks noGrp="1"/>
          </p:cNvSpPr>
          <p:nvPr>
            <p:ph type="title"/>
          </p:nvPr>
        </p:nvSpPr>
        <p:spPr/>
        <p:txBody>
          <a:bodyPr>
            <a:normAutofit/>
          </a:bodyPr>
          <a:lstStyle/>
          <a:p>
            <a:r>
              <a:rPr lang="en-US" dirty="0"/>
              <a:t>Shared Responsibility Payment</a:t>
            </a:r>
          </a:p>
        </p:txBody>
      </p:sp>
    </p:spTree>
    <p:extLst>
      <p:ext uri="{BB962C8B-B14F-4D97-AF65-F5344CB8AC3E}">
        <p14:creationId xmlns:p14="http://schemas.microsoft.com/office/powerpoint/2010/main" val="1239541111"/>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23040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051CF8-93B2-42D0-A24F-FE22406CD45C}" type="slidenum">
              <a:rPr lang="en-US" altLang="en-US" smtClean="0"/>
              <a:pPr/>
              <a:t>89</a:t>
            </a:fld>
            <a:endParaRPr lang="en-US" altLang="en-US" dirty="0"/>
          </a:p>
        </p:txBody>
      </p:sp>
      <p:sp>
        <p:nvSpPr>
          <p:cNvPr id="3" name="Content Placeholder 2"/>
          <p:cNvSpPr>
            <a:spLocks noGrp="1"/>
          </p:cNvSpPr>
          <p:nvPr>
            <p:ph sz="quarter" idx="12"/>
          </p:nvPr>
        </p:nvSpPr>
        <p:spPr/>
        <p:txBody>
          <a:bodyPr>
            <a:normAutofit/>
          </a:bodyPr>
          <a:lstStyle/>
          <a:p>
            <a:r>
              <a:rPr lang="en-US" altLang="en-US" dirty="0" smtClean="0"/>
              <a:t>Taxpayer’s MAGI (including spouse if MFJ)</a:t>
            </a:r>
          </a:p>
          <a:p>
            <a:pPr lvl="1"/>
            <a:r>
              <a:rPr lang="en-US" altLang="en-US" dirty="0" smtClean="0"/>
              <a:t>MAGI does NOT include untaxed Social Security</a:t>
            </a:r>
          </a:p>
          <a:p>
            <a:r>
              <a:rPr lang="en-US" altLang="en-US" dirty="0" smtClean="0"/>
              <a:t>Add </a:t>
            </a:r>
            <a:r>
              <a:rPr lang="en-US" altLang="en-US" dirty="0" smtClean="0">
                <a:solidFill>
                  <a:srgbClr val="0000FF"/>
                </a:solidFill>
              </a:rPr>
              <a:t>claimed</a:t>
            </a:r>
            <a:r>
              <a:rPr lang="en-US" altLang="en-US" dirty="0" smtClean="0"/>
              <a:t> dependent’s MAGI – if dependent is required to file a return due to gross income</a:t>
            </a:r>
          </a:p>
          <a:p>
            <a:r>
              <a:rPr lang="en-US" altLang="en-US" dirty="0" smtClean="0"/>
              <a:t>Do not add anyone else’s MAGI, e.g. unclaimed dependent or spouse when filing MFS</a:t>
            </a:r>
            <a:endParaRPr lang="en-US" altLang="en-US" dirty="0"/>
          </a:p>
        </p:txBody>
      </p:sp>
      <p:sp>
        <p:nvSpPr>
          <p:cNvPr id="2" name="Title 1"/>
          <p:cNvSpPr>
            <a:spLocks noGrp="1"/>
          </p:cNvSpPr>
          <p:nvPr>
            <p:ph type="title"/>
          </p:nvPr>
        </p:nvSpPr>
        <p:spPr/>
        <p:txBody>
          <a:bodyPr/>
          <a:lstStyle/>
          <a:p>
            <a:r>
              <a:rPr lang="en-US" dirty="0" smtClean="0"/>
              <a:t>Household Income for SRP</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2355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BCD557-9CD3-4988-964A-87AE28A13FD9}" type="slidenum">
              <a:rPr lang="en-US" altLang="en-US" smtClean="0"/>
              <a:pPr/>
              <a:t>9</a:t>
            </a:fld>
            <a:endParaRPr lang="en-US" altLang="en-US" dirty="0"/>
          </a:p>
        </p:txBody>
      </p:sp>
      <p:sp>
        <p:nvSpPr>
          <p:cNvPr id="23555" name="Content Placeholder 2"/>
          <p:cNvSpPr>
            <a:spLocks noGrp="1"/>
          </p:cNvSpPr>
          <p:nvPr>
            <p:ph sz="quarter" idx="12"/>
          </p:nvPr>
        </p:nvSpPr>
        <p:spPr/>
        <p:txBody>
          <a:bodyPr>
            <a:normAutofit/>
          </a:bodyPr>
          <a:lstStyle/>
          <a:p>
            <a:r>
              <a:rPr lang="en-US" altLang="en-US" dirty="0" smtClean="0"/>
              <a:t>If MEC purchased through the Marketplace, must have Form 1095-A </a:t>
            </a:r>
          </a:p>
          <a:p>
            <a:pPr lvl="1"/>
            <a:r>
              <a:rPr lang="en-US" altLang="en-US" dirty="0" smtClean="0"/>
              <a:t>Should be received by  1/31/19</a:t>
            </a:r>
          </a:p>
          <a:p>
            <a:r>
              <a:rPr lang="en-US" altLang="en-US" dirty="0" smtClean="0"/>
              <a:t>If a Marketplace exemption received, must have Exemption Certificate Number (ECN)</a:t>
            </a:r>
            <a:endParaRPr lang="en-US" altLang="en-US" dirty="0"/>
          </a:p>
        </p:txBody>
      </p:sp>
      <p:sp>
        <p:nvSpPr>
          <p:cNvPr id="2" name="Title 1"/>
          <p:cNvSpPr>
            <a:spLocks noGrp="1"/>
          </p:cNvSpPr>
          <p:nvPr>
            <p:ph type="title"/>
          </p:nvPr>
        </p:nvSpPr>
        <p:spPr/>
        <p:txBody>
          <a:bodyPr/>
          <a:lstStyle/>
          <a:p>
            <a:r>
              <a:rPr lang="en-US" dirty="0" smtClean="0"/>
              <a:t>Intake Booklet</a:t>
            </a:r>
            <a:endParaRPr lang="en-US" dirty="0"/>
          </a:p>
        </p:txBody>
      </p:sp>
    </p:spTree>
    <p:extLst>
      <p:ext uri="{BB962C8B-B14F-4D97-AF65-F5344CB8AC3E}">
        <p14:creationId xmlns:p14="http://schemas.microsoft.com/office/powerpoint/2010/main" val="932904923"/>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1606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DD6E39-AC01-4CDB-BC2D-351B7F478E77}" type="slidenum">
              <a:rPr lang="en-US" altLang="en-US" smtClean="0"/>
              <a:pPr/>
              <a:t>90</a:t>
            </a:fld>
            <a:endParaRPr lang="en-US" altLang="en-US" dirty="0"/>
          </a:p>
        </p:txBody>
      </p:sp>
      <p:sp>
        <p:nvSpPr>
          <p:cNvPr id="216067" name="Content Placeholder 2"/>
          <p:cNvSpPr>
            <a:spLocks noGrp="1"/>
          </p:cNvSpPr>
          <p:nvPr>
            <p:ph sz="quarter" idx="12"/>
          </p:nvPr>
        </p:nvSpPr>
        <p:spPr/>
        <p:txBody>
          <a:bodyPr>
            <a:normAutofit/>
          </a:bodyPr>
          <a:lstStyle/>
          <a:p>
            <a:r>
              <a:rPr lang="en-US" altLang="en-US" dirty="0"/>
              <a:t>If all months accounted for with coverage or exemption, no SRP</a:t>
            </a:r>
          </a:p>
          <a:p>
            <a:r>
              <a:rPr lang="en-US" altLang="en-US" dirty="0"/>
              <a:t>If not, TaxSlayer computes SRP</a:t>
            </a:r>
          </a:p>
        </p:txBody>
      </p:sp>
      <p:sp>
        <p:nvSpPr>
          <p:cNvPr id="2" name="Title 1"/>
          <p:cNvSpPr>
            <a:spLocks noGrp="1"/>
          </p:cNvSpPr>
          <p:nvPr>
            <p:ph type="title"/>
          </p:nvPr>
        </p:nvSpPr>
        <p:spPr/>
        <p:txBody>
          <a:bodyPr>
            <a:normAutofit/>
          </a:bodyPr>
          <a:lstStyle/>
          <a:p>
            <a:r>
              <a:rPr lang="en-US" dirty="0"/>
              <a:t>Shared Responsibility Payment</a:t>
            </a:r>
          </a:p>
        </p:txBody>
      </p:sp>
    </p:spTree>
    <p:extLst>
      <p:ext uri="{BB962C8B-B14F-4D97-AF65-F5344CB8AC3E}">
        <p14:creationId xmlns:p14="http://schemas.microsoft.com/office/powerpoint/2010/main" val="1056735059"/>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b="1" dirty="0" smtClean="0">
                <a:solidFill>
                  <a:srgbClr val="FFFFFF"/>
                </a:solidFill>
              </a:rPr>
              <a:t>Comprehensive</a:t>
            </a:r>
            <a:endParaRPr lang="en-US" b="1" dirty="0">
              <a:solidFill>
                <a:srgbClr val="FFFFFF"/>
              </a:solidFill>
            </a:endParaRPr>
          </a:p>
        </p:txBody>
      </p:sp>
      <p:sp>
        <p:nvSpPr>
          <p:cNvPr id="5" name="Title 4"/>
          <p:cNvSpPr>
            <a:spLocks noGrp="1"/>
          </p:cNvSpPr>
          <p:nvPr>
            <p:ph type="title"/>
          </p:nvPr>
        </p:nvSpPr>
        <p:spPr/>
        <p:txBody>
          <a:bodyPr>
            <a:normAutofit fontScale="90000"/>
          </a:bodyPr>
          <a:lstStyle/>
          <a:p>
            <a:r>
              <a:rPr lang="en-US" dirty="0"/>
              <a:t>Premium Tax </a:t>
            </a:r>
            <a:br>
              <a:rPr lang="en-US" dirty="0"/>
            </a:br>
            <a:r>
              <a:rPr lang="en-US" dirty="0" smtClean="0"/>
              <a:t>Credit</a:t>
            </a:r>
            <a:endParaRPr lang="en-US" dirty="0"/>
          </a:p>
        </p:txBody>
      </p:sp>
    </p:spTree>
    <p:extLst>
      <p:ext uri="{BB962C8B-B14F-4D97-AF65-F5344CB8AC3E}">
        <p14:creationId xmlns:p14="http://schemas.microsoft.com/office/powerpoint/2010/main" val="3215574113"/>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4678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6192172-94D7-40B8-BFE5-6DEE757F1A49}" type="slidenum">
              <a:rPr lang="en-US" altLang="en-US" smtClean="0"/>
              <a:pPr/>
              <a:t>92</a:t>
            </a:fld>
            <a:endParaRPr lang="en-US" altLang="en-US" dirty="0"/>
          </a:p>
        </p:txBody>
      </p:sp>
      <p:sp>
        <p:nvSpPr>
          <p:cNvPr id="3" name="Content Placeholder 2"/>
          <p:cNvSpPr>
            <a:spLocks noGrp="1"/>
          </p:cNvSpPr>
          <p:nvPr>
            <p:ph sz="quarter" idx="12"/>
          </p:nvPr>
        </p:nvSpPr>
        <p:spPr/>
        <p:txBody>
          <a:bodyPr>
            <a:normAutofit/>
          </a:bodyPr>
          <a:lstStyle/>
          <a:p>
            <a:r>
              <a:rPr lang="en-US" altLang="en-US" dirty="0"/>
              <a:t>Premium Tax Credit </a:t>
            </a:r>
            <a:r>
              <a:rPr lang="en-US" altLang="en-US" dirty="0" smtClean="0"/>
              <a:t>(PTC) </a:t>
            </a:r>
            <a:r>
              <a:rPr lang="en-US" altLang="en-US" dirty="0"/>
              <a:t>– a refundable credit</a:t>
            </a:r>
          </a:p>
          <a:p>
            <a:pPr lvl="1"/>
            <a:r>
              <a:rPr lang="en-US" altLang="en-US" dirty="0"/>
              <a:t>Marketplace estimates PTC at time of purchase</a:t>
            </a:r>
          </a:p>
          <a:p>
            <a:r>
              <a:rPr lang="en-US" altLang="en-US" dirty="0"/>
              <a:t>PTC can be paid in advance </a:t>
            </a:r>
            <a:r>
              <a:rPr lang="en-US" altLang="en-US" dirty="0" smtClean="0"/>
              <a:t>(APTC) </a:t>
            </a:r>
            <a:r>
              <a:rPr lang="en-US" altLang="en-US" dirty="0"/>
              <a:t>to insurance company</a:t>
            </a:r>
            <a:r>
              <a:rPr lang="en-US" altLang="en-US" dirty="0" smtClean="0"/>
              <a:t> </a:t>
            </a:r>
            <a:r>
              <a:rPr lang="en-US" altLang="en-US" b="1" dirty="0" smtClean="0"/>
              <a:t>or</a:t>
            </a:r>
            <a:r>
              <a:rPr lang="en-US" altLang="en-US" dirty="0" smtClean="0"/>
              <a:t> applied </a:t>
            </a:r>
            <a:r>
              <a:rPr lang="en-US" altLang="en-US" dirty="0"/>
              <a:t>as refundable credit on federal tax return</a:t>
            </a:r>
          </a:p>
        </p:txBody>
      </p:sp>
      <p:sp>
        <p:nvSpPr>
          <p:cNvPr id="2" name="Title 1"/>
          <p:cNvSpPr>
            <a:spLocks noGrp="1"/>
          </p:cNvSpPr>
          <p:nvPr>
            <p:ph type="title"/>
          </p:nvPr>
        </p:nvSpPr>
        <p:spPr/>
        <p:txBody>
          <a:bodyPr/>
          <a:lstStyle/>
          <a:p>
            <a:r>
              <a:rPr lang="en-US" dirty="0"/>
              <a:t>Premium Tax Credit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34714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BA601D-5266-404B-B22A-B9CBC8569E34}" type="slidenum">
              <a:rPr lang="en-US" altLang="en-US" smtClean="0"/>
              <a:pPr/>
              <a:t>93</a:t>
            </a:fld>
            <a:endParaRPr lang="en-US" altLang="en-US" dirty="0"/>
          </a:p>
        </p:txBody>
      </p:sp>
      <p:sp>
        <p:nvSpPr>
          <p:cNvPr id="347139" name="Content Placeholder 2"/>
          <p:cNvSpPr>
            <a:spLocks noGrp="1"/>
          </p:cNvSpPr>
          <p:nvPr>
            <p:ph sz="quarter" idx="12"/>
          </p:nvPr>
        </p:nvSpPr>
        <p:spPr/>
        <p:txBody>
          <a:bodyPr vert="horz" lIns="91440" tIns="45720" rIns="91440" bIns="45720" rtlCol="0" anchor="t">
            <a:normAutofit/>
          </a:bodyPr>
          <a:lstStyle/>
          <a:p>
            <a:r>
              <a:rPr lang="en-US" altLang="en-US" dirty="0"/>
              <a:t>Taxpayers who get APTC must file tax returns and reconcile their APTC</a:t>
            </a:r>
          </a:p>
          <a:p>
            <a:pPr marL="340995" indent="-340995"/>
            <a:r>
              <a:rPr lang="en-US" altLang="en-US" dirty="0"/>
              <a:t>If they don’t, e.g. failed to file for 2017, may lose APTC in 2019</a:t>
            </a:r>
            <a:endParaRPr lang="en-US" altLang="en-US" dirty="0">
              <a:cs typeface="Calibri"/>
            </a:endParaRPr>
          </a:p>
          <a:p>
            <a:pPr lvl="1"/>
            <a:r>
              <a:rPr lang="en-US" altLang="en-US" dirty="0"/>
              <a:t>Up to the Marketplace</a:t>
            </a:r>
          </a:p>
          <a:p>
            <a:r>
              <a:rPr lang="en-US" altLang="en-US" dirty="0"/>
              <a:t>Encourage taxpayers to file all returns as required</a:t>
            </a:r>
          </a:p>
        </p:txBody>
      </p:sp>
      <p:sp>
        <p:nvSpPr>
          <p:cNvPr id="2" name="Title 1"/>
          <p:cNvSpPr>
            <a:spLocks noGrp="1"/>
          </p:cNvSpPr>
          <p:nvPr>
            <p:ph type="title"/>
          </p:nvPr>
        </p:nvSpPr>
        <p:spPr/>
        <p:txBody>
          <a:bodyPr/>
          <a:lstStyle/>
          <a:p>
            <a:r>
              <a:rPr lang="en-US" dirty="0"/>
              <a:t>Premium Tax Credit	</a:t>
            </a:r>
          </a:p>
        </p:txBody>
      </p:sp>
    </p:spTree>
    <p:extLst>
      <p:ext uri="{BB962C8B-B14F-4D97-AF65-F5344CB8AC3E}">
        <p14:creationId xmlns:p14="http://schemas.microsoft.com/office/powerpoint/2010/main" val="78403332"/>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54981"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4EE779-7A99-4508-B8CF-39A63AB45835}" type="slidenum">
              <a:rPr lang="en-US" altLang="en-US" smtClean="0"/>
              <a:pPr/>
              <a:t>94</a:t>
            </a:fld>
            <a:endParaRPr lang="en-US" altLang="en-US" dirty="0"/>
          </a:p>
        </p:txBody>
      </p:sp>
      <p:sp>
        <p:nvSpPr>
          <p:cNvPr id="254979" name="Content Placeholder 2"/>
          <p:cNvSpPr>
            <a:spLocks noGrp="1"/>
          </p:cNvSpPr>
          <p:nvPr>
            <p:ph sz="quarter" idx="12"/>
          </p:nvPr>
        </p:nvSpPr>
        <p:spPr/>
        <p:txBody>
          <a:bodyPr vert="horz" lIns="91440" tIns="45720" rIns="91440" bIns="45720" rtlCol="0" anchor="t">
            <a:normAutofit/>
          </a:bodyPr>
          <a:lstStyle/>
          <a:p>
            <a:r>
              <a:rPr lang="en-US" altLang="en-US" dirty="0"/>
              <a:t>If marketplace has granted APTC, persons listed on Form 1095-A are eligible for PTC</a:t>
            </a:r>
          </a:p>
          <a:p>
            <a:r>
              <a:rPr lang="en-US" altLang="en-US" dirty="0"/>
              <a:t>We do not second guess!</a:t>
            </a:r>
          </a:p>
          <a:p>
            <a:pPr marL="340995" indent="-340995"/>
            <a:r>
              <a:rPr lang="en-US" altLang="en-US" dirty="0"/>
              <a:t>We compute the final amount of PTC based on the final 2018 income</a:t>
            </a:r>
            <a:endParaRPr lang="en-US" altLang="en-US" dirty="0">
              <a:cs typeface="Calibri"/>
            </a:endParaRPr>
          </a:p>
        </p:txBody>
      </p:sp>
      <p:sp>
        <p:nvSpPr>
          <p:cNvPr id="2" name="Title 1"/>
          <p:cNvSpPr>
            <a:spLocks noGrp="1"/>
          </p:cNvSpPr>
          <p:nvPr>
            <p:ph type="title"/>
          </p:nvPr>
        </p:nvSpPr>
        <p:spPr/>
        <p:txBody>
          <a:bodyPr>
            <a:normAutofit/>
          </a:bodyPr>
          <a:lstStyle/>
          <a:p>
            <a:r>
              <a:rPr lang="en-US" dirty="0"/>
              <a:t>PTC Eligibility</a:t>
            </a:r>
          </a:p>
        </p:txBody>
      </p:sp>
    </p:spTree>
    <p:extLst>
      <p:ext uri="{BB962C8B-B14F-4D97-AF65-F5344CB8AC3E}">
        <p14:creationId xmlns:p14="http://schemas.microsoft.com/office/powerpoint/2010/main" val="243300476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25088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C09662-734F-4530-BED8-83FC9E64DEAD}" type="slidenum">
              <a:rPr lang="en-US" altLang="en-US" smtClean="0"/>
              <a:pPr/>
              <a:t>95</a:t>
            </a:fld>
            <a:endParaRPr lang="en-US" altLang="en-US" dirty="0"/>
          </a:p>
        </p:txBody>
      </p:sp>
      <p:sp>
        <p:nvSpPr>
          <p:cNvPr id="3" name="Content Placeholder 2"/>
          <p:cNvSpPr>
            <a:spLocks noGrp="1"/>
          </p:cNvSpPr>
          <p:nvPr>
            <p:ph sz="quarter" idx="12"/>
          </p:nvPr>
        </p:nvSpPr>
        <p:spPr/>
        <p:txBody>
          <a:bodyPr/>
          <a:lstStyle/>
          <a:p>
            <a:r>
              <a:rPr lang="en-US" altLang="en-US" smtClean="0"/>
              <a:t>For the year:</a:t>
            </a:r>
          </a:p>
          <a:p>
            <a:pPr lvl="1"/>
            <a:r>
              <a:rPr lang="en-US" altLang="en-US" smtClean="0"/>
              <a:t>Household income within 100% to &lt;401% of FPL</a:t>
            </a:r>
          </a:p>
          <a:p>
            <a:pPr lvl="1"/>
            <a:r>
              <a:rPr lang="en-US" altLang="en-US" smtClean="0"/>
              <a:t>Cannot be claimed as a dependent </a:t>
            </a:r>
          </a:p>
          <a:p>
            <a:pPr lvl="1"/>
            <a:r>
              <a:rPr lang="en-US" altLang="en-US" smtClean="0"/>
              <a:t>Cannot file MFS</a:t>
            </a:r>
          </a:p>
          <a:p>
            <a:r>
              <a:rPr lang="en-US" altLang="en-US" smtClean="0"/>
              <a:t>Exceptions apply</a:t>
            </a:r>
            <a:endParaRPr lang="en-US" altLang="en-US" dirty="0"/>
          </a:p>
        </p:txBody>
      </p:sp>
      <p:sp>
        <p:nvSpPr>
          <p:cNvPr id="2" name="Title 1"/>
          <p:cNvSpPr>
            <a:spLocks noGrp="1"/>
          </p:cNvSpPr>
          <p:nvPr>
            <p:ph type="title"/>
          </p:nvPr>
        </p:nvSpPr>
        <p:spPr/>
        <p:txBody>
          <a:bodyPr/>
          <a:lstStyle/>
          <a:p>
            <a:r>
              <a:rPr lang="en-US" smtClean="0"/>
              <a:t>PTC Eligibility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7" name="Footer Placeholder 3"/>
          <p:cNvSpPr>
            <a:spLocks noGrp="1"/>
          </p:cNvSpPr>
          <p:nvPr>
            <p:ph type="ftr"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smtClean="0"/>
              <a:t>NTTC Training – TY2018</a:t>
            </a:r>
            <a:endParaRPr lang="en-US" altLang="en-US" dirty="0"/>
          </a:p>
        </p:txBody>
      </p:sp>
      <p:sp>
        <p:nvSpPr>
          <p:cNvPr id="279558"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A204DE-FF86-4D47-9FCF-162EBFAB5A44}" type="slidenum">
              <a:rPr lang="en-US" altLang="en-US" smtClean="0"/>
              <a:pPr/>
              <a:t>96</a:t>
            </a:fld>
            <a:endParaRPr lang="en-US" altLang="en-US" dirty="0"/>
          </a:p>
        </p:txBody>
      </p:sp>
      <p:sp>
        <p:nvSpPr>
          <p:cNvPr id="3" name="Content Placeholder 2"/>
          <p:cNvSpPr>
            <a:spLocks noGrp="1"/>
          </p:cNvSpPr>
          <p:nvPr>
            <p:ph sz="quarter" idx="12"/>
          </p:nvPr>
        </p:nvSpPr>
        <p:spPr/>
        <p:txBody>
          <a:bodyPr/>
          <a:lstStyle/>
          <a:p>
            <a:r>
              <a:rPr lang="en-US" dirty="0" smtClean="0"/>
              <a:t>If taxpayer or spouse lived in Alaska or Hawaii at all during 2018</a:t>
            </a:r>
          </a:p>
          <a:p>
            <a:pPr lvl="1"/>
            <a:r>
              <a:rPr lang="en-US" dirty="0" smtClean="0"/>
              <a:t>Use higher FPL</a:t>
            </a:r>
            <a:endParaRPr lang="en-US" dirty="0"/>
          </a:p>
        </p:txBody>
      </p:sp>
      <p:sp>
        <p:nvSpPr>
          <p:cNvPr id="2" name="Title 1"/>
          <p:cNvSpPr>
            <a:spLocks noGrp="1"/>
          </p:cNvSpPr>
          <p:nvPr>
            <p:ph type="title"/>
          </p:nvPr>
        </p:nvSpPr>
        <p:spPr/>
        <p:txBody>
          <a:bodyPr>
            <a:normAutofit/>
          </a:bodyPr>
          <a:lstStyle/>
          <a:p>
            <a:r>
              <a:rPr lang="en-US" dirty="0" smtClean="0"/>
              <a:t>FPL in Alaska or Hawaii</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557789" y="3167378"/>
            <a:ext cx="4253212" cy="2452582"/>
          </a:xfrm>
          <a:prstGeom prst="rect">
            <a:avLst/>
          </a:prstGeom>
          <a:ln>
            <a:solidFill>
              <a:schemeClr val="tx1"/>
            </a:solidFill>
          </a:ln>
        </p:spPr>
      </p:pic>
      <p:sp>
        <p:nvSpPr>
          <p:cNvPr id="11" name="Content Placeholder 2"/>
          <p:cNvSpPr txBox="1">
            <a:spLocks/>
          </p:cNvSpPr>
          <p:nvPr/>
        </p:nvSpPr>
        <p:spPr>
          <a:xfrm>
            <a:off x="2152653" y="3897654"/>
            <a:ext cx="5269179" cy="2122146"/>
          </a:xfrm>
          <a:prstGeom prst="rect">
            <a:avLst/>
          </a:prstGeom>
        </p:spPr>
        <p:txBody>
          <a:bodyPr vert="horz" lIns="0" tIns="0" rIns="0" bIns="0" rtlCol="0">
            <a:normAutofit lnSpcReduction="10000"/>
          </a:bodyPr>
          <a:lst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defTabSz="914400" rtl="0" eaLnBrk="1" latinLnBrk="0" hangingPunct="1">
              <a:lnSpc>
                <a:spcPct val="100000"/>
              </a:lnSpc>
              <a:spcBef>
                <a:spcPts val="500"/>
              </a:spcBef>
              <a:buClr>
                <a:schemeClr val="accent2">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defTabSz="914400" rtl="0" eaLnBrk="1" latinLnBrk="0" hangingPunct="1">
              <a:lnSpc>
                <a:spcPct val="100000"/>
              </a:lnSpc>
              <a:spcBef>
                <a:spcPts val="500"/>
              </a:spcBef>
              <a:buClr>
                <a:schemeClr val="accent2">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100000"/>
              </a:lnSpc>
              <a:spcBef>
                <a:spcPts val="500"/>
              </a:spcBef>
              <a:buClr>
                <a:schemeClr val="accent2">
                  <a:lumMod val="50000"/>
                </a:schemeClr>
              </a:buClr>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100000"/>
              </a:lnSpc>
              <a:spcBef>
                <a:spcPts val="500"/>
              </a:spcBef>
              <a:buClr>
                <a:schemeClr val="accent2">
                  <a:lumMod val="50000"/>
                </a:schemeClr>
              </a:buClr>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Enter Alaska or Hawaii as resident state field on Personal Information screen</a:t>
            </a:r>
          </a:p>
        </p:txBody>
      </p:sp>
    </p:spTree>
    <p:extLst>
      <p:ext uri="{BB962C8B-B14F-4D97-AF65-F5344CB8AC3E}">
        <p14:creationId xmlns:p14="http://schemas.microsoft.com/office/powerpoint/2010/main" val="17998378"/>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257029"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16D97D-C723-4B55-86EE-A535E2503A2F}" type="slidenum">
              <a:rPr lang="en-US" altLang="en-US" smtClean="0"/>
              <a:pPr/>
              <a:t>97</a:t>
            </a:fld>
            <a:endParaRPr lang="en-US" altLang="en-US" dirty="0"/>
          </a:p>
        </p:txBody>
      </p:sp>
      <p:sp>
        <p:nvSpPr>
          <p:cNvPr id="3" name="Content Placeholder 2"/>
          <p:cNvSpPr>
            <a:spLocks noGrp="1"/>
          </p:cNvSpPr>
          <p:nvPr>
            <p:ph sz="quarter" idx="12"/>
          </p:nvPr>
        </p:nvSpPr>
        <p:spPr/>
        <p:txBody>
          <a:bodyPr/>
          <a:lstStyle/>
          <a:p>
            <a:r>
              <a:rPr lang="en-US" altLang="en-US" dirty="0" smtClean="0"/>
              <a:t>FPL less than 100% normally means not eligible for </a:t>
            </a:r>
            <a:r>
              <a:rPr lang="en-US" altLang="en-US" dirty="0" err="1" smtClean="0"/>
              <a:t>PTC</a:t>
            </a:r>
            <a:endParaRPr lang="en-US" altLang="en-US" dirty="0" smtClean="0"/>
          </a:p>
          <a:p>
            <a:r>
              <a:rPr lang="en-US" altLang="en-US" dirty="0" smtClean="0"/>
              <a:t>Exceptions (that is, still eligible for </a:t>
            </a:r>
            <a:r>
              <a:rPr lang="en-US" altLang="en-US" dirty="0" err="1" smtClean="0"/>
              <a:t>PTC</a:t>
            </a:r>
            <a:r>
              <a:rPr lang="en-US" altLang="en-US" dirty="0" smtClean="0"/>
              <a:t>)</a:t>
            </a:r>
          </a:p>
          <a:p>
            <a:pPr lvl="1"/>
            <a:r>
              <a:rPr lang="en-US" altLang="en-US" dirty="0" smtClean="0"/>
              <a:t>Marketplace granted </a:t>
            </a:r>
            <a:r>
              <a:rPr lang="en-US" altLang="en-US" dirty="0" err="1" smtClean="0"/>
              <a:t>APTC</a:t>
            </a:r>
            <a:endParaRPr lang="en-US" altLang="en-US" dirty="0" smtClean="0"/>
          </a:p>
          <a:p>
            <a:pPr lvl="2"/>
            <a:r>
              <a:rPr lang="en-US" altLang="en-US" dirty="0" smtClean="0"/>
              <a:t>If no </a:t>
            </a:r>
            <a:r>
              <a:rPr lang="en-US" altLang="en-US" dirty="0" err="1" smtClean="0"/>
              <a:t>APTC</a:t>
            </a:r>
            <a:r>
              <a:rPr lang="en-US" altLang="en-US" dirty="0" smtClean="0"/>
              <a:t>, exception does not apply - do not input 1095-A into TaxSlayer</a:t>
            </a:r>
          </a:p>
          <a:p>
            <a:pPr lvl="1"/>
            <a:r>
              <a:rPr lang="en-US" altLang="en-US" dirty="0" smtClean="0"/>
              <a:t>Lawfully present alien ineligible for Medicaid </a:t>
            </a:r>
          </a:p>
          <a:p>
            <a:pPr lvl="2"/>
            <a:r>
              <a:rPr lang="en-US" altLang="en-US" dirty="0" smtClean="0"/>
              <a:t>Example, first 5 years</a:t>
            </a:r>
            <a:endParaRPr lang="en-US" altLang="en-US" dirty="0"/>
          </a:p>
        </p:txBody>
      </p:sp>
      <p:sp>
        <p:nvSpPr>
          <p:cNvPr id="2" name="Title 1"/>
          <p:cNvSpPr>
            <a:spLocks noGrp="1"/>
          </p:cNvSpPr>
          <p:nvPr>
            <p:ph type="title"/>
          </p:nvPr>
        </p:nvSpPr>
        <p:spPr/>
        <p:txBody>
          <a:bodyPr/>
          <a:lstStyle/>
          <a:p>
            <a:r>
              <a:rPr lang="en-US" smtClean="0"/>
              <a:t>PTC Eligibility: Less than 100% of FPL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48837"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A7FE36-326D-4C06-BAAA-C1E2517B00C4}" type="slidenum">
              <a:rPr lang="en-US" altLang="en-US" smtClean="0"/>
              <a:pPr/>
              <a:t>98</a:t>
            </a:fld>
            <a:endParaRPr lang="en-US" altLang="en-US" dirty="0"/>
          </a:p>
        </p:txBody>
      </p:sp>
      <p:sp>
        <p:nvSpPr>
          <p:cNvPr id="3" name="Content Placeholder 2"/>
          <p:cNvSpPr>
            <a:spLocks noGrp="1"/>
          </p:cNvSpPr>
          <p:nvPr>
            <p:ph sz="quarter" idx="12"/>
          </p:nvPr>
        </p:nvSpPr>
        <p:spPr>
          <a:xfrm>
            <a:off x="1278832" y="1761432"/>
            <a:ext cx="10151167" cy="4334567"/>
          </a:xfrm>
        </p:spPr>
        <p:txBody>
          <a:bodyPr>
            <a:normAutofit/>
          </a:bodyPr>
          <a:lstStyle/>
          <a:p>
            <a:r>
              <a:rPr lang="en-US" altLang="en-US" dirty="0" smtClean="0"/>
              <a:t>For the month:</a:t>
            </a:r>
          </a:p>
          <a:p>
            <a:pPr lvl="1"/>
            <a:r>
              <a:rPr lang="en-US" altLang="en-US" dirty="0" smtClean="0"/>
              <a:t>Must have qualified health plan* through Marketplace as of the first day of each month</a:t>
            </a:r>
          </a:p>
          <a:p>
            <a:pPr lvl="1"/>
            <a:r>
              <a:rPr lang="en-US" altLang="en-US" dirty="0" smtClean="0"/>
              <a:t>TP’s share of premiums paid by due date of return</a:t>
            </a:r>
          </a:p>
          <a:p>
            <a:pPr lvl="1"/>
            <a:r>
              <a:rPr lang="en-US" altLang="en-US" dirty="0" smtClean="0"/>
              <a:t>Not eligible for other MEC</a:t>
            </a:r>
          </a:p>
          <a:p>
            <a:r>
              <a:rPr lang="en-US" altLang="en-US" dirty="0" smtClean="0"/>
              <a:t>Exceptions apply</a:t>
            </a:r>
          </a:p>
          <a:p>
            <a:pPr>
              <a:buNone/>
            </a:pPr>
            <a:r>
              <a:rPr lang="en-US" altLang="en-US" dirty="0" smtClean="0"/>
              <a:t>* Catastrophic plans are MEC but are not eligible for PTC</a:t>
            </a:r>
            <a:endParaRPr lang="en-US" altLang="en-US" dirty="0"/>
          </a:p>
        </p:txBody>
      </p:sp>
      <p:sp>
        <p:nvSpPr>
          <p:cNvPr id="2" name="Title 1"/>
          <p:cNvSpPr>
            <a:spLocks noGrp="1"/>
          </p:cNvSpPr>
          <p:nvPr>
            <p:ph type="title"/>
          </p:nvPr>
        </p:nvSpPr>
        <p:spPr/>
        <p:txBody>
          <a:bodyPr>
            <a:normAutofit/>
          </a:bodyPr>
          <a:lstStyle/>
          <a:p>
            <a:r>
              <a:rPr lang="en-US" dirty="0" smtClean="0"/>
              <a:t>PTC Eligibility – More Requirements</a:t>
            </a:r>
            <a:endParaRPr lang="en-US" dirty="0"/>
          </a:p>
        </p:txBody>
      </p:sp>
    </p:spTree>
    <p:extLst>
      <p:ext uri="{BB962C8B-B14F-4D97-AF65-F5344CB8AC3E}">
        <p14:creationId xmlns:p14="http://schemas.microsoft.com/office/powerpoint/2010/main" val="41098522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NTTC Training – TY2018</a:t>
            </a:r>
            <a:endParaRPr lang="en-US" dirty="0"/>
          </a:p>
        </p:txBody>
      </p:sp>
      <p:sp>
        <p:nvSpPr>
          <p:cNvPr id="252933"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0747FFD-6AF3-4699-A1B8-074372251A51}" type="slidenum">
              <a:rPr lang="en-US" altLang="en-US" smtClean="0"/>
              <a:pPr/>
              <a:t>99</a:t>
            </a:fld>
            <a:endParaRPr lang="en-US" altLang="en-US" dirty="0"/>
          </a:p>
        </p:txBody>
      </p:sp>
      <p:sp>
        <p:nvSpPr>
          <p:cNvPr id="3" name="Content Placeholder 2"/>
          <p:cNvSpPr>
            <a:spLocks noGrp="1"/>
          </p:cNvSpPr>
          <p:nvPr>
            <p:ph sz="quarter" idx="12"/>
          </p:nvPr>
        </p:nvSpPr>
        <p:spPr>
          <a:xfrm>
            <a:off x="1278832" y="1761432"/>
            <a:ext cx="10379767" cy="4503871"/>
          </a:xfrm>
        </p:spPr>
        <p:txBody>
          <a:bodyPr>
            <a:normAutofit fontScale="92500" lnSpcReduction="20000"/>
          </a:bodyPr>
          <a:lstStyle/>
          <a:p>
            <a:r>
              <a:rPr lang="en-US" altLang="en-US" dirty="0" smtClean="0"/>
              <a:t>Normally, cannot claim PTC if eligible for government-sponsored or affordable* employer coverage, whether or not enrolled </a:t>
            </a:r>
          </a:p>
          <a:p>
            <a:r>
              <a:rPr lang="en-US" altLang="en-US" dirty="0" smtClean="0"/>
              <a:t>Except for (can get PTC)</a:t>
            </a:r>
          </a:p>
          <a:p>
            <a:pPr lvl="1"/>
            <a:r>
              <a:rPr lang="en-US" altLang="en-US" dirty="0" smtClean="0"/>
              <a:t>Transition month(s) when moving from one coverage to another</a:t>
            </a:r>
          </a:p>
          <a:p>
            <a:pPr lvl="1"/>
            <a:r>
              <a:rPr lang="en-US" altLang="en-US" dirty="0" smtClean="0"/>
              <a:t>Retroactive coverage (e.g. retro Medicaid)</a:t>
            </a:r>
          </a:p>
          <a:p>
            <a:pPr lvl="1"/>
            <a:r>
              <a:rPr lang="en-US" altLang="en-US" dirty="0" smtClean="0"/>
              <a:t>COBRA or retiree coverage not taken</a:t>
            </a:r>
          </a:p>
          <a:p>
            <a:pPr lvl="1"/>
            <a:r>
              <a:rPr lang="en-US" altLang="en-US" dirty="0" smtClean="0"/>
              <a:t>Government-sponsored coverage in some cases (see Pub 974)</a:t>
            </a:r>
          </a:p>
          <a:p>
            <a:pPr indent="-182880">
              <a:buNone/>
            </a:pPr>
            <a:r>
              <a:rPr lang="en-US" altLang="en-US" dirty="0" smtClean="0"/>
              <a:t>* Affordability rate of 9.56% for PTC used by Mkt (higher than exemption affordability rate of 8.05%)</a:t>
            </a:r>
            <a:endParaRPr lang="en-US" altLang="en-US" dirty="0"/>
          </a:p>
        </p:txBody>
      </p:sp>
      <p:sp>
        <p:nvSpPr>
          <p:cNvPr id="2" name="Title 1"/>
          <p:cNvSpPr>
            <a:spLocks noGrp="1"/>
          </p:cNvSpPr>
          <p:nvPr>
            <p:ph type="title"/>
          </p:nvPr>
        </p:nvSpPr>
        <p:spPr/>
        <p:txBody>
          <a:bodyPr>
            <a:normAutofit/>
          </a:bodyPr>
          <a:lstStyle/>
          <a:p>
            <a:r>
              <a:rPr lang="en-US" dirty="0" smtClean="0"/>
              <a:t>PTC Eligibility – Not Eligible for Other MEC</a:t>
            </a:r>
            <a:endParaRPr lang="en-US" dirty="0"/>
          </a:p>
        </p:txBody>
      </p:sp>
      <p:sp>
        <p:nvSpPr>
          <p:cNvPr id="9" name="Rectangle 8"/>
          <p:cNvSpPr/>
          <p:nvPr/>
        </p:nvSpPr>
        <p:spPr>
          <a:xfrm>
            <a:off x="9906000" y="1183490"/>
            <a:ext cx="12192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Pub 974</a:t>
            </a:r>
            <a:endParaRPr lang="en-U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8 Tem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9EC42302-1C76-456C-AA3A-B873C1C81271}" vid="{8200FA71-478A-4AA6-9D02-1D1F7039D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Templet.thmx</Template>
  <TotalTime>0</TotalTime>
  <Words>10422</Words>
  <Application>Microsoft Office PowerPoint</Application>
  <PresentationFormat>Widescreen</PresentationFormat>
  <Paragraphs>1367</Paragraphs>
  <Slides>148</Slides>
  <Notes>119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148</vt:i4>
      </vt:variant>
    </vt:vector>
  </HeadingPairs>
  <TitlesOfParts>
    <vt:vector size="156" baseType="lpstr">
      <vt:lpstr>Arial Unicode MS</vt:lpstr>
      <vt:lpstr>Arial</vt:lpstr>
      <vt:lpstr>Calibri</vt:lpstr>
      <vt:lpstr>Courier New</vt:lpstr>
      <vt:lpstr>PMingLiU</vt:lpstr>
      <vt:lpstr>Verdana</vt:lpstr>
      <vt:lpstr>Wingdings</vt:lpstr>
      <vt:lpstr>2018 Templet</vt:lpstr>
      <vt:lpstr>Affordable Care Act</vt:lpstr>
      <vt:lpstr>New for 2018</vt:lpstr>
      <vt:lpstr>New for 2018</vt:lpstr>
      <vt:lpstr>Three Main Elements</vt:lpstr>
      <vt:lpstr>Fourth Element</vt:lpstr>
      <vt:lpstr>Intake Booklet</vt:lpstr>
      <vt:lpstr>Intake Booklet and MEC Questions</vt:lpstr>
      <vt:lpstr>Intake Booklet</vt:lpstr>
      <vt:lpstr>Intake Booklet</vt:lpstr>
      <vt:lpstr>Intake Booklet</vt:lpstr>
      <vt:lpstr>Minimum Essential Coverage</vt:lpstr>
      <vt:lpstr>Types of MEC</vt:lpstr>
      <vt:lpstr>Individual Health Coverage</vt:lpstr>
      <vt:lpstr>ACA Exemptions</vt:lpstr>
      <vt:lpstr>ACA Exemption</vt:lpstr>
      <vt:lpstr>ACA Exemption</vt:lpstr>
      <vt:lpstr>Possible ACA Exemptions</vt:lpstr>
      <vt:lpstr>Exemptions Quick Reference Guide</vt:lpstr>
      <vt:lpstr>Marketplace Exemptions</vt:lpstr>
      <vt:lpstr>Marketplace Exemption</vt:lpstr>
      <vt:lpstr>Easy Exemptions</vt:lpstr>
      <vt:lpstr>Filing Threshold Exemption</vt:lpstr>
      <vt:lpstr>Gross Income Below Filing Threshold</vt:lpstr>
      <vt:lpstr>Gross Income Below Filing Threshold</vt:lpstr>
      <vt:lpstr>Household Income Below Filing Threshold</vt:lpstr>
      <vt:lpstr>When to Add Dependents’ Income</vt:lpstr>
      <vt:lpstr>Filing Threshold Exemption</vt:lpstr>
      <vt:lpstr>Short-Gap in Coverage Exemption</vt:lpstr>
      <vt:lpstr>Short-Gap in Coverage Exemption</vt:lpstr>
      <vt:lpstr>Short Gap Exemption Example 1</vt:lpstr>
      <vt:lpstr>Short Gap Exemption Example 2</vt:lpstr>
      <vt:lpstr>Short Gap Exemption Example 3</vt:lpstr>
      <vt:lpstr>Health Care Sharing Ministry Exemption</vt:lpstr>
      <vt:lpstr>Member of Indian Tribe Exemption</vt:lpstr>
      <vt:lpstr>Incarceration Exemption</vt:lpstr>
      <vt:lpstr>Noncitizens or Citizen Living Abroad Exemption</vt:lpstr>
      <vt:lpstr>Noncitizens or Citizen Living Abroad Exemption</vt:lpstr>
      <vt:lpstr>Noncitizens or Citizen Living Abroad Exemption</vt:lpstr>
      <vt:lpstr>Noncitizens or Citizen Living Abroad Exemption</vt:lpstr>
      <vt:lpstr>Noncitizens or Citizen Living Abroad Exemption</vt:lpstr>
      <vt:lpstr>Noncitizens or Citizen Living Abroad Exemption</vt:lpstr>
      <vt:lpstr>Adopted, Born or Died Exemption</vt:lpstr>
      <vt:lpstr>Medicaid Non-expansion State Exemption</vt:lpstr>
      <vt:lpstr>Medicaid Non-expansion State Exemption</vt:lpstr>
      <vt:lpstr>Medicaid Non-expansion State Exemption  </vt:lpstr>
      <vt:lpstr>Medicaid Non-expansion State: Example</vt:lpstr>
      <vt:lpstr>Medicaid Non-expansion State: Example</vt:lpstr>
      <vt:lpstr>General Hardship Exemption</vt:lpstr>
      <vt:lpstr>General Hardship Exemption</vt:lpstr>
      <vt:lpstr>Exemptions in TaxSlayer</vt:lpstr>
      <vt:lpstr>Affordability Exemptions</vt:lpstr>
      <vt:lpstr>Affordability Exemption</vt:lpstr>
      <vt:lpstr>Affordability Exemption</vt:lpstr>
      <vt:lpstr>Affordability Threshold for Exemption</vt:lpstr>
      <vt:lpstr>Affordability Exemption in TaxSlayer</vt:lpstr>
      <vt:lpstr>Bogart Affordability Calculator</vt:lpstr>
      <vt:lpstr>Affordability Exemption: Employer Self-Only Offer</vt:lpstr>
      <vt:lpstr>Affordability Exemption: Employer Family Offer</vt:lpstr>
      <vt:lpstr>Affordability Exemption: Employer Family Offer</vt:lpstr>
      <vt:lpstr>Affordability Exemption: Aggregate Employer Offer</vt:lpstr>
      <vt:lpstr>Affordability Exemption: Aggregate Employer Offer Example</vt:lpstr>
      <vt:lpstr>Affordability Exemption: Aggregate Employer Offer</vt:lpstr>
      <vt:lpstr>Affordability Exemption</vt:lpstr>
      <vt:lpstr>Affordability Exemption: No Employer Offer</vt:lpstr>
      <vt:lpstr>Affordability Exemption: No Employer Offer  Example</vt:lpstr>
      <vt:lpstr>Affordability Exemption: No Employer Offer</vt:lpstr>
      <vt:lpstr>Affordability Exemption: No Employer Offer</vt:lpstr>
      <vt:lpstr>Affordability Exemption: No Employer Offer</vt:lpstr>
      <vt:lpstr>Affordability Exemption: No Employer Offer</vt:lpstr>
      <vt:lpstr>Affordability Exemption: No Employer Offer</vt:lpstr>
      <vt:lpstr>Affordability Exemption: No Employer Offer</vt:lpstr>
      <vt:lpstr>Affordability Exemption: No Employer Offer</vt:lpstr>
      <vt:lpstr>Affordability Exemption – Unclaimed Dependent</vt:lpstr>
      <vt:lpstr>Unclaimed Dependent has OWN MAGI</vt:lpstr>
      <vt:lpstr>Affordability Example: Tommy</vt:lpstr>
      <vt:lpstr>Affordability Example: Tommy</vt:lpstr>
      <vt:lpstr>Affordability Example: Tommy</vt:lpstr>
      <vt:lpstr>Affordability Example: Tommy</vt:lpstr>
      <vt:lpstr>MCA Wkt for Tommy: Feb - Oct</vt:lpstr>
      <vt:lpstr>Affordability Example: Tommy</vt:lpstr>
      <vt:lpstr>Result for Tommy</vt:lpstr>
      <vt:lpstr>Marketplace  Exemptions</vt:lpstr>
      <vt:lpstr>Marketplace Exemptions</vt:lpstr>
      <vt:lpstr>Marketplace Exemption</vt:lpstr>
      <vt:lpstr>Filing a Return to claim a Coverage Exemption</vt:lpstr>
      <vt:lpstr>Shared Responsibility Payments</vt:lpstr>
      <vt:lpstr>Three Main Elements</vt:lpstr>
      <vt:lpstr>Shared Responsibility Payment</vt:lpstr>
      <vt:lpstr>Household Income for SRP</vt:lpstr>
      <vt:lpstr>Shared Responsibility Payment</vt:lpstr>
      <vt:lpstr>Premium Tax  Credit</vt:lpstr>
      <vt:lpstr>Premium Tax Credit</vt:lpstr>
      <vt:lpstr>Premium Tax Credit </vt:lpstr>
      <vt:lpstr>PTC Eligibility</vt:lpstr>
      <vt:lpstr>PTC Eligibility</vt:lpstr>
      <vt:lpstr>FPL in Alaska or Hawaii</vt:lpstr>
      <vt:lpstr>PTC Eligibility: Less than 100% of FPL</vt:lpstr>
      <vt:lpstr>PTC Eligibility – More Requirements</vt:lpstr>
      <vt:lpstr>PTC Eligibility – Not Eligible for Other MEC</vt:lpstr>
      <vt:lpstr>PTC Eligibility – Not Eligible for Other MEC</vt:lpstr>
      <vt:lpstr>PTC Eligibility – Family Glitch</vt:lpstr>
      <vt:lpstr>PTC Eligibility – Cannot File MFS</vt:lpstr>
      <vt:lpstr>PTC Eligibility - QSEHRA</vt:lpstr>
      <vt:lpstr>Calculation of PTC</vt:lpstr>
      <vt:lpstr>Form 1095-A</vt:lpstr>
      <vt:lpstr>Household Income for PTC</vt:lpstr>
      <vt:lpstr>Household Income for PTC</vt:lpstr>
      <vt:lpstr>PTC – Missing Information</vt:lpstr>
      <vt:lpstr>PTC – Missing Information</vt:lpstr>
      <vt:lpstr>PTC – Premium Not Paid</vt:lpstr>
      <vt:lpstr>PTC – Premium Not Paid</vt:lpstr>
      <vt:lpstr>PTC – Premium Not Paid</vt:lpstr>
      <vt:lpstr>PTC – Multiple Policies</vt:lpstr>
      <vt:lpstr>PTC – Multiple Policies (cont.)</vt:lpstr>
      <vt:lpstr>PTC – Multiple Policies (cont.)</vt:lpstr>
      <vt:lpstr>PTC – Ineligible Individual on Policy</vt:lpstr>
      <vt:lpstr>PTC – Ineligible Individual on Policy</vt:lpstr>
      <vt:lpstr>PTC – Unclaimed Individual (special situation)</vt:lpstr>
      <vt:lpstr>PTC – Unclaimed Individual Example</vt:lpstr>
      <vt:lpstr>PTC – Unclaimed Individual Example cont.</vt:lpstr>
      <vt:lpstr>Final PTC</vt:lpstr>
      <vt:lpstr>Repayment of Excess APTC</vt:lpstr>
      <vt:lpstr>PTC Repayment</vt:lpstr>
      <vt:lpstr>PTC – Watch for Cliff Hangers</vt:lpstr>
      <vt:lpstr>PTC – Watch for Cliff Hangers (cont.)</vt:lpstr>
      <vt:lpstr>PTC – Scholarships / Grants</vt:lpstr>
      <vt:lpstr>PTC – MFJ to MFS?</vt:lpstr>
      <vt:lpstr>PTC and Medical Itemized Deduction</vt:lpstr>
      <vt:lpstr>PTC and Medical Itemized Deduction</vt:lpstr>
      <vt:lpstr>PTC Quiz 1</vt:lpstr>
      <vt:lpstr>PTC Quiz 1</vt:lpstr>
      <vt:lpstr>PTC Quiz 2</vt:lpstr>
      <vt:lpstr>PTC  Quiz 2 (cont.)</vt:lpstr>
      <vt:lpstr>PTC Quiz 3</vt:lpstr>
      <vt:lpstr>PTC Quiz 4</vt:lpstr>
      <vt:lpstr>PTC  Quiz 4 (cont.)</vt:lpstr>
      <vt:lpstr>PTC Quiz 5</vt:lpstr>
      <vt:lpstr>PTC Quiz</vt:lpstr>
      <vt:lpstr>ACA Scope Limitations</vt:lpstr>
      <vt:lpstr>ACA – Scope Limitations</vt:lpstr>
      <vt:lpstr>ACA – Scope Limitations</vt:lpstr>
      <vt:lpstr>ACA – Scope Limitations</vt:lpstr>
      <vt:lpstr>Quality Review</vt:lpstr>
      <vt:lpstr>Quality Review</vt:lpstr>
      <vt:lpstr>Quality Review: SRP and Exemptions</vt:lpstr>
      <vt:lpstr>Quality Review: Premium Tax Credit</vt:lpstr>
      <vt:lpstr>Quality Review</vt:lpstr>
      <vt:lpstr>Affordable Care 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Care Act</dc:title>
  <dc:creator/>
  <cp:lastModifiedBy/>
  <cp:revision>474</cp:revision>
  <dcterms:created xsi:type="dcterms:W3CDTF">2018-12-01T18:26:40Z</dcterms:created>
  <dcterms:modified xsi:type="dcterms:W3CDTF">2018-12-27T20:06:09Z</dcterms:modified>
</cp:coreProperties>
</file>